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60" r:id="rId4"/>
    <p:sldId id="277" r:id="rId5"/>
    <p:sldId id="258" r:id="rId6"/>
    <p:sldId id="261" r:id="rId7"/>
    <p:sldId id="278" r:id="rId8"/>
    <p:sldId id="259" r:id="rId9"/>
    <p:sldId id="262" r:id="rId10"/>
    <p:sldId id="279" r:id="rId11"/>
    <p:sldId id="263" r:id="rId12"/>
    <p:sldId id="264" r:id="rId13"/>
    <p:sldId id="280" r:id="rId14"/>
    <p:sldId id="265" r:id="rId15"/>
    <p:sldId id="266" r:id="rId16"/>
    <p:sldId id="281" r:id="rId17"/>
    <p:sldId id="269" r:id="rId18"/>
    <p:sldId id="270" r:id="rId19"/>
    <p:sldId id="282" r:id="rId20"/>
    <p:sldId id="271" r:id="rId21"/>
    <p:sldId id="272" r:id="rId22"/>
    <p:sldId id="283" r:id="rId23"/>
    <p:sldId id="273" r:id="rId24"/>
    <p:sldId id="274" r:id="rId25"/>
    <p:sldId id="284" r:id="rId26"/>
    <p:sldId id="275" r:id="rId27"/>
    <p:sldId id="276" r:id="rId28"/>
    <p:sldId id="285" r:id="rId29"/>
    <p:sldId id="267" r:id="rId30"/>
    <p:sldId id="268" r:id="rId31"/>
    <p:sldId id="286" r:id="rId32"/>
  </p:sldIdLst>
  <p:sldSz cx="9144000" cy="6858000" type="screen4x3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00076"/>
    <a:srgbClr val="39471D"/>
    <a:srgbClr val="70578F"/>
    <a:srgbClr val="523F69"/>
    <a:srgbClr val="34164A"/>
    <a:srgbClr val="66FF33"/>
    <a:srgbClr val="C92121"/>
    <a:srgbClr val="ED302B"/>
    <a:srgbClr val="D218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55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C1B23-3694-4305-9107-D6CDEFF3A42E}" type="datetimeFigureOut">
              <a:rPr lang="en-US" smtClean="0"/>
              <a:t>31/08/2020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926AC-DDDF-47E3-88EC-60A28EBA7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68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87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26AC-DDDF-47E3-88EC-60A28EBA74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1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056" y="1122363"/>
            <a:ext cx="7634568" cy="2387600"/>
          </a:xfrm>
        </p:spPr>
        <p:txBody>
          <a:bodyPr anchor="b">
            <a:normAutofit/>
          </a:bodyPr>
          <a:lstStyle>
            <a:lvl1pPr algn="ctr">
              <a:defRPr sz="4125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343952"/>
            <a:ext cx="9144001" cy="15057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61" y="209138"/>
            <a:ext cx="2891033" cy="6290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FCB0-3600-40BE-AACA-1772B72309BE}" type="datetimeFigureOut">
              <a:rPr lang="en-US" smtClean="0"/>
              <a:t>31/08/2020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465D-360D-412D-89A2-A5332300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6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FCB0-3600-40BE-AACA-1772B72309BE}" type="datetimeFigureOut">
              <a:rPr lang="en-US" smtClean="0"/>
              <a:t>31/08/2020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465D-360D-412D-89A2-A5332300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3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FCB0-3600-40BE-AACA-1772B72309BE}" type="datetimeFigureOut">
              <a:rPr lang="en-US" smtClean="0"/>
              <a:t>31/08/2020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465D-360D-412D-89A2-A5332300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46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781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73303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44847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0255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3455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888858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015371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13167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0852"/>
            <a:ext cx="9144000" cy="1121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258" y="6283619"/>
            <a:ext cx="1796143" cy="36345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FCB0-3600-40BE-AACA-1772B72309BE}" type="datetimeFigureOut">
              <a:rPr lang="en-US" smtClean="0"/>
              <a:t>31/08/2020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465D-360D-412D-89A2-A53323002701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00"/>
            <a:ext cx="9144000" cy="1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51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4113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33956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34317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60963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984477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909464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47925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896083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077173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50400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FCB0-3600-40BE-AACA-1772B72309BE}" type="datetimeFigureOut">
              <a:rPr lang="en-US" smtClean="0"/>
              <a:t>31/08/2020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465D-360D-412D-89A2-A5332300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467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95308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452515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21632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010001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048017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580241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056395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25641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41291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97785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FCB0-3600-40BE-AACA-1772B72309BE}" type="datetimeFigureOut">
              <a:rPr lang="en-US" smtClean="0"/>
              <a:t>31/08/2020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465D-360D-412D-89A2-A5332300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291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862167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773112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4800600"/>
            <a:ext cx="8229600" cy="1905000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808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499C-D394-44D0-BA34-3B04C93743AC}" type="datetimeFigureOut">
              <a:rPr lang="en-US" smtClean="0"/>
              <a:t>31/08/2020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3D74F-1FA1-45BE-BA24-78861B892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14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FCB0-3600-40BE-AACA-1772B72309BE}" type="datetimeFigureOut">
              <a:rPr lang="en-US" smtClean="0"/>
              <a:t>31/08/2020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465D-360D-412D-89A2-A5332300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04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FCB0-3600-40BE-AACA-1772B72309BE}" type="datetimeFigureOut">
              <a:rPr lang="en-US" smtClean="0"/>
              <a:t>31/08/2020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465D-360D-412D-89A2-A5332300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8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FCB0-3600-40BE-AACA-1772B72309BE}" type="datetimeFigureOut">
              <a:rPr lang="en-US" smtClean="0"/>
              <a:t>31/08/2020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465D-360D-412D-89A2-A5332300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FCB0-3600-40BE-AACA-1772B72309BE}" type="datetimeFigureOut">
              <a:rPr lang="en-US" smtClean="0"/>
              <a:t>31/08/2020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465D-360D-412D-89A2-A5332300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4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2499C-D394-44D0-BA34-3B04C93743AC}" type="datetimeFigureOut">
              <a:rPr lang="en-US" smtClean="0"/>
              <a:t>31/08/2020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3D74F-1FA1-45BE-BA24-78861B89298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0852"/>
            <a:ext cx="9144000" cy="1121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00"/>
            <a:ext cx="9144000" cy="1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7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4164A"/>
            </a:gs>
            <a:gs pos="77000">
              <a:srgbClr val="523F69"/>
            </a:gs>
            <a:gs pos="97500">
              <a:srgbClr val="70578F"/>
            </a:gs>
            <a:gs pos="92000">
              <a:srgbClr val="70578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Electronic Fetal Monitoring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  <a:ln>
            <a:noFill/>
          </a:ln>
        </p:spPr>
        <p:txBody>
          <a:bodyPr/>
          <a:lstStyle/>
          <a:p>
            <a:pPr algn="l"/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,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Y </a:t>
            </a:r>
            <a:r>
              <a:rPr lang="en-US" dirty="0" err="1" smtClean="0"/>
              <a:t>Dược</a:t>
            </a:r>
            <a:r>
              <a:rPr lang="en-US" dirty="0" smtClean="0"/>
              <a:t> TP. </a:t>
            </a:r>
            <a:r>
              <a:rPr lang="en-US" dirty="0" err="1" smtClean="0"/>
              <a:t>Hồ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Minh</a:t>
            </a:r>
          </a:p>
          <a:p>
            <a:pPr algn="l"/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r>
              <a:rPr lang="en-US" dirty="0" smtClean="0"/>
              <a:t> </a:t>
            </a:r>
            <a:r>
              <a:rPr lang="en-US" dirty="0" err="1" smtClean="0"/>
              <a:t>kĩ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,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Y </a:t>
            </a:r>
            <a:r>
              <a:rPr lang="en-US" dirty="0" err="1" smtClean="0"/>
              <a:t>Dược</a:t>
            </a:r>
            <a:r>
              <a:rPr lang="en-US" dirty="0" smtClean="0"/>
              <a:t> TP. </a:t>
            </a:r>
            <a:r>
              <a:rPr lang="en-US" dirty="0" err="1" smtClean="0"/>
              <a:t>Hồ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Minh</a:t>
            </a:r>
          </a:p>
        </p:txBody>
      </p:sp>
    </p:spTree>
    <p:extLst>
      <p:ext uri="{BB962C8B-B14F-4D97-AF65-F5344CB8AC3E}">
        <p14:creationId xmlns:p14="http://schemas.microsoft.com/office/powerpoint/2010/main" val="389502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3: </a:t>
            </a:r>
            <a:r>
              <a:rPr lang="en-US" dirty="0" smtClean="0"/>
              <a:t>Category II. Tachycardia.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Take-home messages</a:t>
            </a:r>
            <a:endParaRPr lang="vi-VN" sz="2000" b="1" dirty="0" smtClean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Tachycardia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rất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nhiều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nguyên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nhân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cần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chú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ý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đến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bệnh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cảnh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lâm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sàng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Tachycardia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đơn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độc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không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kèm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nhịp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ít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nguy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hiểm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vi-VN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Ở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đây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là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tình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trạng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sốt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cao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khả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năng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là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do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nhiễm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trùng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Xử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lí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tùy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thuộc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tình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trạng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nhiễm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trùng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vi-VN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tachy severe 472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138160" cy="38494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  <p:sp>
        <p:nvSpPr>
          <p:cNvPr id="7" name="Rounded Rectangular Callout 6"/>
          <p:cNvSpPr/>
          <p:nvPr/>
        </p:nvSpPr>
        <p:spPr>
          <a:xfrm>
            <a:off x="609600" y="914400"/>
            <a:ext cx="1828800" cy="381000"/>
          </a:xfrm>
          <a:prstGeom prst="wedgeRoundRectCallout">
            <a:avLst>
              <a:gd name="adj1" fmla="val 62358"/>
              <a:gd name="adj2" fmla="val 11282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Baseline 175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934200" y="1981200"/>
            <a:ext cx="1600200" cy="1143000"/>
          </a:xfrm>
          <a:prstGeom prst="wedgeRoundRectCallout">
            <a:avLst>
              <a:gd name="adj1" fmla="val -78770"/>
              <a:gd name="adj2" fmla="val 9518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4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10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Tương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đối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đều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smtClean="0">
                <a:solidFill>
                  <a:srgbClr val="255F1B"/>
                </a:solidFill>
              </a:rPr>
              <a:t>50-90 mmHg TLCB 20 mmHg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267200" y="1981200"/>
            <a:ext cx="1828800" cy="914400"/>
          </a:xfrm>
          <a:prstGeom prst="wedgeRoundRectCallout">
            <a:avLst>
              <a:gd name="adj1" fmla="val 112358"/>
              <a:gd name="adj2" fmla="val -8588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Các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nhịp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tăng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Thời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gian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tăng</a:t>
            </a:r>
            <a:r>
              <a:rPr lang="en-US" sz="1400" b="1" dirty="0" smtClean="0">
                <a:solidFill>
                  <a:srgbClr val="255F1B"/>
                </a:solidFill>
              </a:rPr>
              <a:t> 30”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Biên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độ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tăng</a:t>
            </a:r>
            <a:r>
              <a:rPr lang="en-US" sz="1400" b="1" dirty="0" smtClean="0">
                <a:solidFill>
                  <a:srgbClr val="255F1B"/>
                </a:solidFill>
              </a:rPr>
              <a:t> 25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09600" y="1981200"/>
            <a:ext cx="1828800" cy="381000"/>
          </a:xfrm>
          <a:prstGeom prst="wedgeRoundRectCallout">
            <a:avLst>
              <a:gd name="adj1" fmla="val 143811"/>
              <a:gd name="adj2" fmla="val -15040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5-10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06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4: </a:t>
            </a:r>
            <a:r>
              <a:rPr lang="en-US" dirty="0" err="1" smtClean="0"/>
              <a:t>Hãy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, </a:t>
            </a:r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CTG (</a:t>
            </a:r>
            <a:r>
              <a:rPr lang="en-US" dirty="0" err="1" smtClean="0"/>
              <a:t>theo</a:t>
            </a:r>
            <a:r>
              <a:rPr lang="en-US" dirty="0" smtClean="0"/>
              <a:t> ACOG)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dạ</a:t>
            </a:r>
            <a:endParaRPr lang="en-US" sz="2000" b="1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phụ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31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tuổi,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PARA 0000,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38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tuần</a:t>
            </a:r>
            <a:r>
              <a:rPr lang="en-US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huyển dạ sanh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ngôi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kì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diễn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tiến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bình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dạ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diễn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tiến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bình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i vỡ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tự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nhiên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giờ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4</a:t>
            </a:r>
            <a:r>
              <a:rPr lang="en-US" sz="2000" baseline="30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Nước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trắng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đục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ổ tử cung mở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8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cm,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xóa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80%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ngôi chỏm vị trí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+1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50790 07 Ng T Hai Early de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138160" cy="38494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</p:spTree>
    <p:extLst>
      <p:ext uri="{BB962C8B-B14F-4D97-AF65-F5344CB8AC3E}">
        <p14:creationId xmlns:p14="http://schemas.microsoft.com/office/powerpoint/2010/main" val="14236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4: </a:t>
            </a:r>
            <a:r>
              <a:rPr lang="en-US" dirty="0" smtClean="0"/>
              <a:t>Category I.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sớm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000" b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b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dạ</a:t>
            </a:r>
            <a:endParaRPr lang="en-US" sz="2000" b="1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phụ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31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tuổi,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PARA 0000,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38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tuần</a:t>
            </a:r>
            <a:r>
              <a:rPr lang="en-US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huyển dạ sanh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ngôi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kì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diễn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tiến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bình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dạ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diễn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tiến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bình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i vỡ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tự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nhiên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giờ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4</a:t>
            </a:r>
            <a:r>
              <a:rPr lang="en-US" sz="2000" baseline="30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Nước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trắng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đục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ổ tử cung mở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8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cm,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xóa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80%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ngôi chỏm vị trí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+1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50790 07 Ng T Hai Early de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138160" cy="38494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  <p:sp>
        <p:nvSpPr>
          <p:cNvPr id="8" name="Rounded Rectangle 7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09600" y="1219200"/>
            <a:ext cx="1828800" cy="381000"/>
          </a:xfrm>
          <a:prstGeom prst="wedgeRoundRectCallout">
            <a:avLst>
              <a:gd name="adj1" fmla="val 79293"/>
              <a:gd name="adj2" fmla="val 17475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Baseline 140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7010400" y="2514600"/>
            <a:ext cx="1600200" cy="1143000"/>
          </a:xfrm>
          <a:prstGeom prst="wedgeRoundRectCallout">
            <a:avLst>
              <a:gd name="adj1" fmla="val -49277"/>
              <a:gd name="adj2" fmla="val 69382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5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10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Tương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đối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đều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smtClean="0">
                <a:solidFill>
                  <a:srgbClr val="255F1B"/>
                </a:solidFill>
              </a:rPr>
              <a:t>60-80 mmHg TLCB 00 mmHg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09600" y="2514600"/>
            <a:ext cx="1828800" cy="1143000"/>
          </a:xfrm>
          <a:prstGeom prst="wedgeRoundRectCallout">
            <a:avLst>
              <a:gd name="adj1" fmla="val 94616"/>
              <a:gd name="adj2" fmla="val -6524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Nhịp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≤ 2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klểu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tuần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tiến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Đối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xứng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gương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với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các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781800" y="1219200"/>
            <a:ext cx="1828800" cy="381000"/>
          </a:xfrm>
          <a:prstGeom prst="wedgeRoundRectCallout">
            <a:avLst>
              <a:gd name="adj1" fmla="val -63447"/>
              <a:gd name="adj2" fmla="val 17088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5-10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54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4: </a:t>
            </a:r>
            <a:r>
              <a:rPr lang="en-US" dirty="0" smtClean="0"/>
              <a:t>Category I.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sớm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Take-home messages</a:t>
            </a:r>
            <a:endParaRPr lang="vi-VN" sz="2000" b="1" dirty="0" smtClean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Nhịp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sớm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do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chèn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ép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trên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đầu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thai.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Không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cần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can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thiệp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nếu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biên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độ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của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nhịp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sớm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không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lớn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vi-VN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50790 07 Ng T Hai Early de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138160" cy="38494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  <p:sp>
        <p:nvSpPr>
          <p:cNvPr id="8" name="Rounded Rectangle 7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09600" y="1219200"/>
            <a:ext cx="1828800" cy="381000"/>
          </a:xfrm>
          <a:prstGeom prst="wedgeRoundRectCallout">
            <a:avLst>
              <a:gd name="adj1" fmla="val 79293"/>
              <a:gd name="adj2" fmla="val 17475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Baseline 140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609600" y="2514600"/>
            <a:ext cx="1828800" cy="1143000"/>
          </a:xfrm>
          <a:prstGeom prst="wedgeRoundRectCallout">
            <a:avLst>
              <a:gd name="adj1" fmla="val 94616"/>
              <a:gd name="adj2" fmla="val -6524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Nhịp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≤ 2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klểu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tuần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tiến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Đối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xứng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gương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với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các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781800" y="1219200"/>
            <a:ext cx="1828800" cy="381000"/>
          </a:xfrm>
          <a:prstGeom prst="wedgeRoundRectCallout">
            <a:avLst>
              <a:gd name="adj1" fmla="val -63447"/>
              <a:gd name="adj2" fmla="val 17088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5-10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7010400" y="2514600"/>
            <a:ext cx="1600200" cy="1143000"/>
          </a:xfrm>
          <a:prstGeom prst="wedgeRoundRectCallout">
            <a:avLst>
              <a:gd name="adj1" fmla="val -49277"/>
              <a:gd name="adj2" fmla="val 69382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5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10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Tương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đối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đều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smtClean="0">
                <a:solidFill>
                  <a:srgbClr val="255F1B"/>
                </a:solidFill>
              </a:rPr>
              <a:t>60-80 mmHg TLCB 00 mmHg</a:t>
            </a:r>
          </a:p>
        </p:txBody>
      </p:sp>
    </p:spTree>
    <p:extLst>
      <p:ext uri="{BB962C8B-B14F-4D97-AF65-F5344CB8AC3E}">
        <p14:creationId xmlns:p14="http://schemas.microsoft.com/office/powerpoint/2010/main" val="232417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5: </a:t>
            </a:r>
            <a:r>
              <a:rPr lang="en-US" dirty="0" err="1" smtClean="0"/>
              <a:t>Hãy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, </a:t>
            </a:r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CTG (</a:t>
            </a:r>
            <a:r>
              <a:rPr lang="en-US" dirty="0" err="1" smtClean="0"/>
              <a:t>theo</a:t>
            </a:r>
            <a:r>
              <a:rPr lang="en-US" dirty="0" smtClean="0"/>
              <a:t> ACOG)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dạ</a:t>
            </a:r>
            <a:endParaRPr lang="en-US" sz="2000" b="1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phụ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32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tuổi,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PARA 0000,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38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tuần</a:t>
            </a:r>
            <a:r>
              <a:rPr lang="en-US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huyển dạ sanh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ngôi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kì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diễn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tiến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bình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dạ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diễn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tiến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bình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i vỡ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tự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nhiên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giờ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5</a:t>
            </a:r>
            <a:r>
              <a:rPr lang="en-US" sz="2000" baseline="30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Nước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trắng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đục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ổ tử cung mở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8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cm,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xóa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80%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ngôi chỏm vị trí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+1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Ha thi Ai Loan 28112007 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98711"/>
            <a:ext cx="8138160" cy="38494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</p:spTree>
    <p:extLst>
      <p:ext uri="{BB962C8B-B14F-4D97-AF65-F5344CB8AC3E}">
        <p14:creationId xmlns:p14="http://schemas.microsoft.com/office/powerpoint/2010/main" val="190390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15689"/>
            <a:ext cx="8119110" cy="79871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CTG 5: </a:t>
            </a:r>
            <a:r>
              <a:rPr lang="en-US" dirty="0" smtClean="0"/>
              <a:t>Category II.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muộn</a:t>
            </a:r>
            <a:r>
              <a:rPr lang="en-US" dirty="0" smtClean="0"/>
              <a:t>. </a:t>
            </a:r>
            <a:r>
              <a:rPr lang="en-US" dirty="0" err="1" smtClean="0"/>
              <a:t>Lỗi</a:t>
            </a:r>
            <a:r>
              <a:rPr lang="en-US" dirty="0" smtClean="0"/>
              <a:t> reset </a:t>
            </a:r>
            <a:r>
              <a:rPr lang="en-US" dirty="0" err="1" smtClean="0"/>
              <a:t>máy</a:t>
            </a:r>
            <a:r>
              <a:rPr lang="en-US" dirty="0" smtClean="0"/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dạ</a:t>
            </a:r>
            <a:endParaRPr lang="en-US" sz="2000" b="1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phụ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32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tuổi,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PARA 0000,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38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tuần</a:t>
            </a:r>
            <a:r>
              <a:rPr lang="en-US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huyển dạ sanh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ngôi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kì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diễn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tiến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bình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dạ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diễn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tiến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bình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i vỡ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tự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nhiên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giờ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5</a:t>
            </a:r>
            <a:r>
              <a:rPr lang="en-US" sz="2000" baseline="30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Nước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trắng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đục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ổ tử cung mở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8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cm,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xóa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80%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ngôi chỏm vị trí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+1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Ha thi Ai Loan 28112007 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98711"/>
            <a:ext cx="8138160" cy="38494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  <p:sp>
        <p:nvSpPr>
          <p:cNvPr id="7" name="Rounded Rectangle 6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781800" y="1219200"/>
            <a:ext cx="1828800" cy="381000"/>
          </a:xfrm>
          <a:prstGeom prst="wedgeRoundRectCallout">
            <a:avLst>
              <a:gd name="adj1" fmla="val -52963"/>
              <a:gd name="adj2" fmla="val 14766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5-10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09600" y="1219200"/>
            <a:ext cx="1828800" cy="381000"/>
          </a:xfrm>
          <a:prstGeom prst="wedgeRoundRectCallout">
            <a:avLst>
              <a:gd name="adj1" fmla="val 80099"/>
              <a:gd name="adj2" fmla="val 14379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Baseline 140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09600" y="2514600"/>
            <a:ext cx="1600200" cy="1143000"/>
          </a:xfrm>
          <a:prstGeom prst="wedgeRoundRectCallout">
            <a:avLst>
              <a:gd name="adj1" fmla="val 59479"/>
              <a:gd name="adj2" fmla="val 9518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4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10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Tương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đối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đều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smtClean="0">
                <a:solidFill>
                  <a:srgbClr val="255F1B"/>
                </a:solidFill>
                <a:sym typeface="Symbol"/>
              </a:rPr>
              <a:t> 10</a:t>
            </a:r>
            <a:r>
              <a:rPr lang="en-US" sz="1400" b="1" dirty="0" smtClean="0">
                <a:solidFill>
                  <a:srgbClr val="255F1B"/>
                </a:solidFill>
              </a:rPr>
              <a:t>0 mmHg TLCB 20 mmHg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781800" y="4191000"/>
            <a:ext cx="1828800" cy="381000"/>
          </a:xfrm>
          <a:prstGeom prst="wedgeRoundRectCallout">
            <a:avLst>
              <a:gd name="adj1" fmla="val -108609"/>
              <a:gd name="adj2" fmla="val -26533"/>
              <a:gd name="adj3" fmla="val 16667"/>
            </a:avLst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sym typeface="Webdings"/>
              </a:rPr>
              <a:t></a:t>
            </a:r>
            <a:r>
              <a:rPr lang="en-US" sz="1400" b="1" dirty="0" smtClean="0">
                <a:solidFill>
                  <a:schemeClr val="bg1"/>
                </a:solidFill>
                <a:sym typeface="Webdings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</a:rPr>
              <a:t>Lỗi</a:t>
            </a:r>
            <a:r>
              <a:rPr lang="en-US" sz="1400" b="1" dirty="0" smtClean="0">
                <a:solidFill>
                  <a:schemeClr val="bg1"/>
                </a:solidFill>
              </a:rPr>
              <a:t> reset TLCB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781800" y="2514600"/>
            <a:ext cx="1828800" cy="914400"/>
          </a:xfrm>
          <a:prstGeom prst="wedgeRoundRectCallout">
            <a:avLst>
              <a:gd name="adj1" fmla="val -170706"/>
              <a:gd name="adj2" fmla="val -1362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Nhịp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≤ 2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klểu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tuần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tiến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Lệch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pha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với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</a:t>
            </a:r>
            <a:endParaRPr lang="en-US" sz="1400" b="1" dirty="0">
              <a:solidFill>
                <a:srgbClr val="255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94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0332"/>
            <a:ext cx="8286750" cy="84613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CTG 5: </a:t>
            </a:r>
            <a:r>
              <a:rPr lang="en-US" dirty="0" smtClean="0"/>
              <a:t>Category II.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muộn</a:t>
            </a:r>
            <a:r>
              <a:rPr lang="en-US" dirty="0" smtClean="0"/>
              <a:t>. </a:t>
            </a:r>
            <a:r>
              <a:rPr lang="en-US" dirty="0" err="1" smtClean="0"/>
              <a:t>Lỗi</a:t>
            </a:r>
            <a:r>
              <a:rPr lang="en-US" dirty="0" smtClean="0"/>
              <a:t> reset </a:t>
            </a:r>
            <a:r>
              <a:rPr lang="en-US" dirty="0" err="1" smtClean="0"/>
              <a:t>máy</a:t>
            </a:r>
            <a:r>
              <a:rPr lang="en-US" dirty="0" smtClean="0"/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Take-home messages</a:t>
            </a:r>
            <a:endParaRPr lang="vi-VN" sz="2000" b="1" dirty="0" smtClean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Nhịp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muộn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nguyên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nhân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là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nồng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độ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oxy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máu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(hypoxia).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Nguyên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nhân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nhịp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muộn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do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suy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trao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đổi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khí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qua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nhau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Nhịp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muộn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không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dự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báo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tình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trạng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thăng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bằng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kiềm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toan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vi-VN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Nhịp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muộn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tự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thân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nó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không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phải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là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một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chỉ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định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mổ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sanh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Ha thi Ai Loan 28112007 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98711"/>
            <a:ext cx="8138160" cy="38494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  <p:sp>
        <p:nvSpPr>
          <p:cNvPr id="7" name="Rounded Rectangle 6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781800" y="1219200"/>
            <a:ext cx="1828800" cy="381000"/>
          </a:xfrm>
          <a:prstGeom prst="wedgeRoundRectCallout">
            <a:avLst>
              <a:gd name="adj1" fmla="val -52963"/>
              <a:gd name="adj2" fmla="val 14766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5-10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09600" y="1219200"/>
            <a:ext cx="1828800" cy="381000"/>
          </a:xfrm>
          <a:prstGeom prst="wedgeRoundRectCallout">
            <a:avLst>
              <a:gd name="adj1" fmla="val 80099"/>
              <a:gd name="adj2" fmla="val 14379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Baseline 140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09600" y="2514600"/>
            <a:ext cx="1600200" cy="1143000"/>
          </a:xfrm>
          <a:prstGeom prst="wedgeRoundRectCallout">
            <a:avLst>
              <a:gd name="adj1" fmla="val 59479"/>
              <a:gd name="adj2" fmla="val 9518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4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10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Tương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đối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đều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smtClean="0">
                <a:solidFill>
                  <a:srgbClr val="255F1B"/>
                </a:solidFill>
                <a:sym typeface="Symbol"/>
              </a:rPr>
              <a:t> 10</a:t>
            </a:r>
            <a:r>
              <a:rPr lang="en-US" sz="1400" b="1" dirty="0" smtClean="0">
                <a:solidFill>
                  <a:srgbClr val="255F1B"/>
                </a:solidFill>
              </a:rPr>
              <a:t>0 mmHg TLCB 20 mmHg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781800" y="4191000"/>
            <a:ext cx="1828800" cy="381000"/>
          </a:xfrm>
          <a:prstGeom prst="wedgeRoundRectCallout">
            <a:avLst>
              <a:gd name="adj1" fmla="val -108609"/>
              <a:gd name="adj2" fmla="val -26533"/>
              <a:gd name="adj3" fmla="val 16667"/>
            </a:avLst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sym typeface="Webdings"/>
              </a:rPr>
              <a:t></a:t>
            </a:r>
            <a:r>
              <a:rPr lang="en-US" sz="1400" b="1" dirty="0" smtClean="0">
                <a:solidFill>
                  <a:schemeClr val="bg1"/>
                </a:solidFill>
                <a:sym typeface="Webdings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</a:rPr>
              <a:t>Lỗi</a:t>
            </a:r>
            <a:r>
              <a:rPr lang="en-US" sz="1400" b="1" dirty="0" smtClean="0">
                <a:solidFill>
                  <a:schemeClr val="bg1"/>
                </a:solidFill>
              </a:rPr>
              <a:t> reset TLCB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6781800" y="2514600"/>
            <a:ext cx="1828800" cy="914400"/>
          </a:xfrm>
          <a:prstGeom prst="wedgeRoundRectCallout">
            <a:avLst>
              <a:gd name="adj1" fmla="val -170706"/>
              <a:gd name="adj2" fmla="val -1362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Nhịp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≤ 2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klểu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tuần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tiến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Lệch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pha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với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</a:t>
            </a:r>
            <a:endParaRPr lang="en-US" sz="1400" b="1" dirty="0">
              <a:solidFill>
                <a:srgbClr val="255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1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6: </a:t>
            </a:r>
            <a:r>
              <a:rPr lang="en-US" dirty="0" err="1" smtClean="0"/>
              <a:t>Hãy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, </a:t>
            </a:r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CTG (</a:t>
            </a:r>
            <a:r>
              <a:rPr lang="en-US" dirty="0" err="1" smtClean="0"/>
              <a:t>theo</a:t>
            </a:r>
            <a:r>
              <a:rPr lang="en-US" dirty="0" smtClean="0"/>
              <a:t> ACOG)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dạ</a:t>
            </a:r>
            <a:endParaRPr lang="en-US" sz="2000" b="1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phụ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29 tuổi,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PARA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0000,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39 tuần</a:t>
            </a:r>
            <a:r>
              <a:rPr lang="en-US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 dạ sanh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ngôi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ái tháo đường thai kỳ.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Đang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điều trị tiết chế nội khoa.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ổ tử cung mở 3 cm, xoá 60%, ngôi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vị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trí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-3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ối phồng.</a:t>
            </a: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Glycémie đói 4.6 mmol/L, HbA1C 7.8% ở lần khám gần nhất.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198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8" b="5692"/>
          <a:stretch/>
        </p:blipFill>
        <p:spPr bwMode="auto">
          <a:xfrm>
            <a:off x="533400" y="825910"/>
            <a:ext cx="8138160" cy="38345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</p:spTree>
    <p:extLst>
      <p:ext uri="{BB962C8B-B14F-4D97-AF65-F5344CB8AC3E}">
        <p14:creationId xmlns:p14="http://schemas.microsoft.com/office/powerpoint/2010/main" val="396885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6: </a:t>
            </a:r>
            <a:r>
              <a:rPr lang="en-US" dirty="0" smtClean="0"/>
              <a:t>Category II.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 smtClean="0"/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dạ</a:t>
            </a:r>
            <a:endParaRPr lang="en-US" sz="2000" b="1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phụ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29 tuổi,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PARA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0000,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39 tuần</a:t>
            </a:r>
            <a:r>
              <a:rPr lang="en-US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 dạ sanh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ngôi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ái tháo đường thai kỳ.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Đang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điều trị tiết chế nội khoa.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ổ tử cung mở 3 cm, xoá 60%, ngôi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vị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trí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-3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ối phồng.</a:t>
            </a: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Glycémie đói 4.6 mmol/L, HbA1C 7.8% ở lần khám gần nhất.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198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8" b="5692"/>
          <a:stretch/>
        </p:blipFill>
        <p:spPr bwMode="auto">
          <a:xfrm>
            <a:off x="533400" y="825910"/>
            <a:ext cx="8138160" cy="38345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  <p:sp>
        <p:nvSpPr>
          <p:cNvPr id="6" name="Rounded Rectangular Callout 5"/>
          <p:cNvSpPr/>
          <p:nvPr/>
        </p:nvSpPr>
        <p:spPr>
          <a:xfrm>
            <a:off x="609600" y="2057400"/>
            <a:ext cx="1828800" cy="381000"/>
          </a:xfrm>
          <a:prstGeom prst="wedgeRoundRectCallout">
            <a:avLst>
              <a:gd name="adj1" fmla="val 57519"/>
              <a:gd name="adj2" fmla="val -14266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Baseline 140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781800" y="1981200"/>
            <a:ext cx="1828800" cy="381000"/>
          </a:xfrm>
          <a:prstGeom prst="wedgeRoundRectCallout">
            <a:avLst>
              <a:gd name="adj1" fmla="val -179576"/>
              <a:gd name="adj2" fmla="val -8846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5-10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09600" y="2514600"/>
            <a:ext cx="1600200" cy="1143000"/>
          </a:xfrm>
          <a:prstGeom prst="wedgeRoundRectCallout">
            <a:avLst>
              <a:gd name="adj1" fmla="val 87129"/>
              <a:gd name="adj2" fmla="val 10680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2</a:t>
            </a:r>
            <a:r>
              <a:rPr lang="en-US" sz="1400" b="1" baseline="30000" dirty="0" smtClean="0">
                <a:solidFill>
                  <a:srgbClr val="255F1B"/>
                </a:solidFill>
              </a:rPr>
              <a:t>+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10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Tương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đối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đều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smtClean="0">
                <a:solidFill>
                  <a:srgbClr val="255F1B"/>
                </a:solidFill>
                <a:sym typeface="Symbol"/>
              </a:rPr>
              <a:t>80-10</a:t>
            </a:r>
            <a:r>
              <a:rPr lang="en-US" sz="1400" b="1" dirty="0" smtClean="0">
                <a:solidFill>
                  <a:srgbClr val="255F1B"/>
                </a:solidFill>
              </a:rPr>
              <a:t>0 mmHg TLCB 20 mmHg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648200" y="2514600"/>
            <a:ext cx="1828800" cy="914400"/>
          </a:xfrm>
          <a:prstGeom prst="wedgeRoundRectCallout">
            <a:avLst>
              <a:gd name="adj1" fmla="val -114255"/>
              <a:gd name="adj2" fmla="val -17459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Các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nhịp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tăng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Thời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gian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tăng</a:t>
            </a:r>
            <a:r>
              <a:rPr lang="en-US" sz="1400" b="1" dirty="0" smtClean="0">
                <a:solidFill>
                  <a:srgbClr val="255F1B"/>
                </a:solidFill>
              </a:rPr>
              <a:t> 30”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Biên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độ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tăng</a:t>
            </a:r>
            <a:r>
              <a:rPr lang="en-US" sz="1400" b="1" dirty="0" smtClean="0">
                <a:solidFill>
                  <a:srgbClr val="255F1B"/>
                </a:solidFill>
              </a:rPr>
              <a:t> 25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endParaRPr lang="en-US" sz="1400" b="1" dirty="0">
              <a:solidFill>
                <a:srgbClr val="255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39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6: </a:t>
            </a:r>
            <a:r>
              <a:rPr lang="en-US" dirty="0" smtClean="0"/>
              <a:t>Category II.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 smtClean="0"/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Take-home messages</a:t>
            </a:r>
            <a:endParaRPr lang="vi-VN" sz="2000" b="1" dirty="0" smtClean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Nhịp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tăng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kèm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với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cử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động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thai.</a:t>
            </a:r>
            <a:endParaRPr lang="en-US" sz="2000" dirty="0" smtClean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Tăng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cử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động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thể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gợi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ý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rối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loạn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hóa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carbohydrate ở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mẹ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Cần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đánh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giá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đúng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mức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tình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trạng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rối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loạn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hóa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carbohydrate ở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mẹ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198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8" b="5692"/>
          <a:stretch/>
        </p:blipFill>
        <p:spPr bwMode="auto">
          <a:xfrm>
            <a:off x="533400" y="825910"/>
            <a:ext cx="8138160" cy="38345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  <p:sp>
        <p:nvSpPr>
          <p:cNvPr id="6" name="Rounded Rectangular Callout 5"/>
          <p:cNvSpPr/>
          <p:nvPr/>
        </p:nvSpPr>
        <p:spPr>
          <a:xfrm>
            <a:off x="609600" y="2057400"/>
            <a:ext cx="1828800" cy="381000"/>
          </a:xfrm>
          <a:prstGeom prst="wedgeRoundRectCallout">
            <a:avLst>
              <a:gd name="adj1" fmla="val 57519"/>
              <a:gd name="adj2" fmla="val -14266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Baseline 140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781800" y="1981200"/>
            <a:ext cx="1828800" cy="381000"/>
          </a:xfrm>
          <a:prstGeom prst="wedgeRoundRectCallout">
            <a:avLst>
              <a:gd name="adj1" fmla="val -179576"/>
              <a:gd name="adj2" fmla="val -8846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5-10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648200" y="2514600"/>
            <a:ext cx="1828800" cy="914400"/>
          </a:xfrm>
          <a:prstGeom prst="wedgeRoundRectCallout">
            <a:avLst>
              <a:gd name="adj1" fmla="val -114255"/>
              <a:gd name="adj2" fmla="val -17459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Các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nhịp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tăng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Thời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gian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tăng</a:t>
            </a:r>
            <a:r>
              <a:rPr lang="en-US" sz="1400" b="1" dirty="0" smtClean="0">
                <a:solidFill>
                  <a:srgbClr val="255F1B"/>
                </a:solidFill>
              </a:rPr>
              <a:t> 30”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Biên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độ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tăng</a:t>
            </a:r>
            <a:r>
              <a:rPr lang="en-US" sz="1400" b="1" dirty="0" smtClean="0">
                <a:solidFill>
                  <a:srgbClr val="255F1B"/>
                </a:solidFill>
              </a:rPr>
              <a:t> 25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09600" y="2514600"/>
            <a:ext cx="1600200" cy="1143000"/>
          </a:xfrm>
          <a:prstGeom prst="wedgeRoundRectCallout">
            <a:avLst>
              <a:gd name="adj1" fmla="val 87129"/>
              <a:gd name="adj2" fmla="val 10680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2</a:t>
            </a:r>
            <a:r>
              <a:rPr lang="en-US" sz="1400" b="1" baseline="30000" dirty="0" smtClean="0">
                <a:solidFill>
                  <a:srgbClr val="255F1B"/>
                </a:solidFill>
              </a:rPr>
              <a:t>+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10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Tương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đối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đều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smtClean="0">
                <a:solidFill>
                  <a:srgbClr val="255F1B"/>
                </a:solidFill>
                <a:sym typeface="Symbol"/>
              </a:rPr>
              <a:t>80-10</a:t>
            </a:r>
            <a:r>
              <a:rPr lang="en-US" sz="1400" b="1" dirty="0" smtClean="0">
                <a:solidFill>
                  <a:srgbClr val="255F1B"/>
                </a:solidFill>
              </a:rPr>
              <a:t>0 mmHg TLCB 20 mmHg</a:t>
            </a:r>
          </a:p>
        </p:txBody>
      </p:sp>
    </p:spTree>
    <p:extLst>
      <p:ext uri="{BB962C8B-B14F-4D97-AF65-F5344CB8AC3E}">
        <p14:creationId xmlns:p14="http://schemas.microsoft.com/office/powerpoint/2010/main" val="125187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CTG 1: </a:t>
            </a:r>
            <a:r>
              <a:rPr lang="en-US" dirty="0" err="1" smtClean="0"/>
              <a:t>Hãy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, </a:t>
            </a:r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CTG (</a:t>
            </a:r>
            <a:r>
              <a:rPr lang="en-US" dirty="0" err="1" smtClean="0"/>
              <a:t>theo</a:t>
            </a:r>
            <a:r>
              <a:rPr lang="en-US" dirty="0" smtClean="0"/>
              <a:t> ACOG)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trong chuyển dạ</a:t>
            </a: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phụ 29 tuổi, PARA 0000, thai 40 tuần</a:t>
            </a:r>
            <a:r>
              <a:rPr lang="vi-VN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chuyển dạ sanh ngôi chỏm.</a:t>
            </a: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Cổ tử cung mở 3 cm, xoá mỏng, ngôi chỏm vị trí 0. </a:t>
            </a: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Ối vỡ, nước ối lẫn phân su vàng sệt.</a:t>
            </a: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Trọng lượng thai ước tính khoảng 2400 gram</a:t>
            </a:r>
            <a:r>
              <a:rPr lang="vi-VN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vi-VN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late 474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138160" cy="38494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</p:spTree>
    <p:extLst>
      <p:ext uri="{BB962C8B-B14F-4D97-AF65-F5344CB8AC3E}">
        <p14:creationId xmlns:p14="http://schemas.microsoft.com/office/powerpoint/2010/main" val="248642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7: </a:t>
            </a:r>
            <a:r>
              <a:rPr lang="en-US" dirty="0" err="1" smtClean="0"/>
              <a:t>Hãy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, </a:t>
            </a:r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CTG (</a:t>
            </a:r>
            <a:r>
              <a:rPr lang="en-US" dirty="0" err="1" smtClean="0"/>
              <a:t>theo</a:t>
            </a:r>
            <a:r>
              <a:rPr lang="en-US" dirty="0" smtClean="0"/>
              <a:t> ACOG)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dạ</a:t>
            </a:r>
            <a:endParaRPr lang="en-US" sz="2000" b="1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phụ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32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tuổi,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PARA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0000,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40 tuần</a:t>
            </a:r>
            <a:r>
              <a:rPr lang="en-US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 dạ sanh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ngôi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kì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diễn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tiến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bình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dạ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diễn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tiến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bình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i vỡ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tự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nhiên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giờ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1</a:t>
            </a:r>
            <a:r>
              <a:rPr lang="en-US" sz="2000" baseline="30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st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Nước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trắng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đục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ổ tử cung mở 3 cm, xoá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8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0%, ngôi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vị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trí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-3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ối phồng.</a:t>
            </a:r>
          </a:p>
        </p:txBody>
      </p:sp>
      <p:pic>
        <p:nvPicPr>
          <p:cNvPr id="6" name="Picture 5" descr="19747b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3" b="5691"/>
          <a:stretch/>
        </p:blipFill>
        <p:spPr bwMode="auto">
          <a:xfrm>
            <a:off x="533400" y="870154"/>
            <a:ext cx="8138160" cy="3778045"/>
          </a:xfrm>
          <a:prstGeom prst="rect">
            <a:avLst/>
          </a:prstGeom>
          <a:noFill/>
          <a:ln>
            <a:solidFill>
              <a:schemeClr val="tx1"/>
            </a:solidFill>
            <a:miter lim="800000"/>
            <a:headEnd/>
            <a:tailEnd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9976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485"/>
            <a:ext cx="8439150" cy="93027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CTG 7: </a:t>
            </a:r>
            <a:r>
              <a:rPr lang="en-US" dirty="0" smtClean="0"/>
              <a:t>Category II.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“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”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dạ</a:t>
            </a:r>
            <a:endParaRPr lang="en-US" sz="2000" b="1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phụ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32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tuổi,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PARA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0000,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40 tuần</a:t>
            </a:r>
            <a:r>
              <a:rPr lang="en-US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 dạ sanh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ngôi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kì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diễn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tiến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bình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dạ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diễn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tiến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bình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i vỡ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tự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nhiên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giờ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1</a:t>
            </a:r>
            <a:r>
              <a:rPr lang="en-US" sz="2000" baseline="30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st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Nước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trắng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đục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ổ tử cung mở 3 cm, xoá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8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0%, ngôi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vị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trí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-3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ối phồng.</a:t>
            </a:r>
          </a:p>
        </p:txBody>
      </p:sp>
      <p:pic>
        <p:nvPicPr>
          <p:cNvPr id="6" name="Picture 5" descr="19747b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3" b="5691"/>
          <a:stretch/>
        </p:blipFill>
        <p:spPr bwMode="auto">
          <a:xfrm>
            <a:off x="533400" y="870154"/>
            <a:ext cx="8138160" cy="3778045"/>
          </a:xfrm>
          <a:prstGeom prst="rect">
            <a:avLst/>
          </a:prstGeom>
          <a:noFill/>
          <a:ln>
            <a:solidFill>
              <a:schemeClr val="tx1"/>
            </a:solidFill>
            <a:miter lim="800000"/>
            <a:headEnd/>
            <a:tailEnd/>
          </a:ln>
          <a:effectLst/>
          <a:extLst/>
        </p:spPr>
      </p:pic>
      <p:sp>
        <p:nvSpPr>
          <p:cNvPr id="7" name="Rounded Rectangular Callout 6"/>
          <p:cNvSpPr/>
          <p:nvPr/>
        </p:nvSpPr>
        <p:spPr>
          <a:xfrm>
            <a:off x="609600" y="2057400"/>
            <a:ext cx="1828800" cy="381000"/>
          </a:xfrm>
          <a:prstGeom prst="wedgeRoundRectCallout">
            <a:avLst>
              <a:gd name="adj1" fmla="val 79293"/>
              <a:gd name="adj2" fmla="val -16201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Baseline 145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781800" y="2514600"/>
            <a:ext cx="1828800" cy="381000"/>
          </a:xfrm>
          <a:prstGeom prst="wedgeRoundRectCallout">
            <a:avLst>
              <a:gd name="adj1" fmla="val -93286"/>
              <a:gd name="adj2" fmla="val -28975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5-10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09600" y="2514600"/>
            <a:ext cx="1600200" cy="1143000"/>
          </a:xfrm>
          <a:prstGeom prst="wedgeRoundRectCallout">
            <a:avLst>
              <a:gd name="adj1" fmla="val 64087"/>
              <a:gd name="adj2" fmla="val 11325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4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10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Tương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đối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đều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smtClean="0">
                <a:solidFill>
                  <a:srgbClr val="255F1B"/>
                </a:solidFill>
                <a:sym typeface="Symbol"/>
              </a:rPr>
              <a:t>60-80</a:t>
            </a:r>
            <a:r>
              <a:rPr lang="en-US" sz="1400" b="1" dirty="0" smtClean="0">
                <a:solidFill>
                  <a:srgbClr val="255F1B"/>
                </a:solidFill>
              </a:rPr>
              <a:t> mmHg TLCB 0 mmHg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514600" y="2514600"/>
            <a:ext cx="1828800" cy="1143000"/>
          </a:xfrm>
          <a:prstGeom prst="wedgeRoundRectCallout">
            <a:avLst>
              <a:gd name="adj1" fmla="val 80100"/>
              <a:gd name="adj2" fmla="val -7943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Nhịp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≤ 2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klểu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đột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ngột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Hình</a:t>
            </a:r>
            <a:r>
              <a:rPr lang="en-US" sz="1400" b="1" dirty="0" smtClean="0">
                <a:solidFill>
                  <a:srgbClr val="255F1B"/>
                </a:solidFill>
              </a:rPr>
              <a:t> tam </a:t>
            </a:r>
            <a:r>
              <a:rPr lang="en-US" sz="1400" b="1" dirty="0" err="1" smtClean="0">
                <a:solidFill>
                  <a:srgbClr val="255F1B"/>
                </a:solidFill>
              </a:rPr>
              <a:t>giác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nhọn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với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vai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trước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và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sau</a:t>
            </a:r>
            <a:endParaRPr lang="en-US" sz="1400" b="1" dirty="0">
              <a:solidFill>
                <a:srgbClr val="255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62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130" y="170979"/>
            <a:ext cx="7886700" cy="70167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CTG 7: </a:t>
            </a:r>
            <a:r>
              <a:rPr lang="en-US" dirty="0" smtClean="0"/>
              <a:t>Category II.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“</a:t>
            </a:r>
            <a:r>
              <a:rPr lang="en-US" dirty="0" err="1" smtClean="0"/>
              <a:t>kinhiển</a:t>
            </a:r>
            <a:r>
              <a:rPr lang="en-US" dirty="0" smtClean="0"/>
              <a:t>”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Take-home messages</a:t>
            </a:r>
            <a:endParaRPr lang="vi-VN" sz="2000" b="1" dirty="0" smtClean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Nhịp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bất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định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liên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quan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đến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tuần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hoàn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qua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dây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rốn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vi-VN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Nhịp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bất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định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“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kinh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điển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”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hình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“tam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giác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nhọn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”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dự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hậu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tốt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Đánh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giá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ảnh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hưởng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của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nhịp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bất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định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dựa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vào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lâm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sàng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</p:txBody>
      </p:sp>
      <p:pic>
        <p:nvPicPr>
          <p:cNvPr id="6" name="Picture 5" descr="19747b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3" b="5691"/>
          <a:stretch/>
        </p:blipFill>
        <p:spPr bwMode="auto">
          <a:xfrm>
            <a:off x="533400" y="870154"/>
            <a:ext cx="8138160" cy="3778045"/>
          </a:xfrm>
          <a:prstGeom prst="rect">
            <a:avLst/>
          </a:prstGeom>
          <a:noFill/>
          <a:ln>
            <a:solidFill>
              <a:schemeClr val="tx1"/>
            </a:solidFill>
            <a:miter lim="800000"/>
            <a:headEnd/>
            <a:tailEnd/>
          </a:ln>
          <a:effectLst/>
          <a:extLst/>
        </p:spPr>
      </p:pic>
      <p:sp>
        <p:nvSpPr>
          <p:cNvPr id="7" name="Rounded Rectangular Callout 6"/>
          <p:cNvSpPr/>
          <p:nvPr/>
        </p:nvSpPr>
        <p:spPr>
          <a:xfrm>
            <a:off x="609600" y="2057400"/>
            <a:ext cx="1828800" cy="381000"/>
          </a:xfrm>
          <a:prstGeom prst="wedgeRoundRectCallout">
            <a:avLst>
              <a:gd name="adj1" fmla="val 79293"/>
              <a:gd name="adj2" fmla="val -16201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Baseline 145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781800" y="2514600"/>
            <a:ext cx="1828800" cy="381000"/>
          </a:xfrm>
          <a:prstGeom prst="wedgeRoundRectCallout">
            <a:avLst>
              <a:gd name="adj1" fmla="val -93286"/>
              <a:gd name="adj2" fmla="val -28975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5-10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09600" y="2514600"/>
            <a:ext cx="1600200" cy="1143000"/>
          </a:xfrm>
          <a:prstGeom prst="wedgeRoundRectCallout">
            <a:avLst>
              <a:gd name="adj1" fmla="val 64087"/>
              <a:gd name="adj2" fmla="val 11325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4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10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Tương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đối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đều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smtClean="0">
                <a:solidFill>
                  <a:srgbClr val="255F1B"/>
                </a:solidFill>
                <a:sym typeface="Symbol"/>
              </a:rPr>
              <a:t>60-80</a:t>
            </a:r>
            <a:r>
              <a:rPr lang="en-US" sz="1400" b="1" dirty="0" smtClean="0">
                <a:solidFill>
                  <a:srgbClr val="255F1B"/>
                </a:solidFill>
              </a:rPr>
              <a:t> mmHg TLCB 0 mmHg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514600" y="2514600"/>
            <a:ext cx="1828800" cy="1143000"/>
          </a:xfrm>
          <a:prstGeom prst="wedgeRoundRectCallout">
            <a:avLst>
              <a:gd name="adj1" fmla="val 80100"/>
              <a:gd name="adj2" fmla="val -7943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Nhịp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≤ 2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klểu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đột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ngột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Hình</a:t>
            </a:r>
            <a:r>
              <a:rPr lang="en-US" sz="1400" b="1" dirty="0" smtClean="0">
                <a:solidFill>
                  <a:srgbClr val="255F1B"/>
                </a:solidFill>
              </a:rPr>
              <a:t> tam </a:t>
            </a:r>
            <a:r>
              <a:rPr lang="en-US" sz="1400" b="1" dirty="0" err="1" smtClean="0">
                <a:solidFill>
                  <a:srgbClr val="255F1B"/>
                </a:solidFill>
              </a:rPr>
              <a:t>giác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nhọn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với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vai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trước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và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sau</a:t>
            </a:r>
            <a:endParaRPr lang="en-US" sz="1400" b="1" dirty="0">
              <a:solidFill>
                <a:srgbClr val="255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07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8: </a:t>
            </a:r>
            <a:r>
              <a:rPr lang="en-US" dirty="0" err="1" smtClean="0"/>
              <a:t>Hãy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, </a:t>
            </a:r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CTG (</a:t>
            </a:r>
            <a:r>
              <a:rPr lang="en-US" dirty="0" err="1" smtClean="0"/>
              <a:t>theo</a:t>
            </a:r>
            <a:r>
              <a:rPr lang="en-US" dirty="0" smtClean="0"/>
              <a:t> ACOG)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dạ</a:t>
            </a:r>
            <a:endParaRPr lang="en-US" sz="2000" b="1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phụ 30 tuổi,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PARA 0000,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40 tuần</a:t>
            </a:r>
            <a:r>
              <a:rPr lang="en-US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dạ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sanh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ngôi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vỡ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giờ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12</a:t>
            </a:r>
            <a:r>
              <a:rPr lang="en-US" sz="2000" baseline="30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Bắt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đầu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t</a:t>
            </a:r>
            <a:r>
              <a:rPr lang="vi-VN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ăng co oxytocin vì ối vỡ.</a:t>
            </a:r>
          </a:p>
          <a:p>
            <a:pPr marL="0" indent="0">
              <a:buNone/>
            </a:pPr>
            <a:r>
              <a:rPr lang="vi-VN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Cổ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tử cung mở 2 cm, ối vỡ, ngôi đầu cao. </a:t>
            </a:r>
          </a:p>
        </p:txBody>
      </p:sp>
      <p:pic>
        <p:nvPicPr>
          <p:cNvPr id="7" name="Picture 6" descr="prolonged deceleration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98711"/>
            <a:ext cx="8138160" cy="38494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</p:spTree>
    <p:extLst>
      <p:ext uri="{BB962C8B-B14F-4D97-AF65-F5344CB8AC3E}">
        <p14:creationId xmlns:p14="http://schemas.microsoft.com/office/powerpoint/2010/main" val="192743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987" y="72231"/>
            <a:ext cx="7886700" cy="842169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8: </a:t>
            </a:r>
            <a:r>
              <a:rPr lang="en-US" dirty="0" smtClean="0"/>
              <a:t>Cat II.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muộn</a:t>
            </a:r>
            <a:r>
              <a:rPr lang="en-US" dirty="0" smtClean="0"/>
              <a:t>,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, reset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dạ</a:t>
            </a:r>
            <a:endParaRPr lang="en-US" sz="2000" b="1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phụ 30 tuổi,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PARA 0000,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40 tuần</a:t>
            </a:r>
            <a:r>
              <a:rPr lang="en-US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dạ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sanh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ngôi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vỡ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giờ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12</a:t>
            </a:r>
            <a:r>
              <a:rPr lang="en-US" sz="2000" baseline="30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Bắt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đầu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t</a:t>
            </a:r>
            <a:r>
              <a:rPr lang="vi-VN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ăng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co oxytocin vì ối vỡ.</a:t>
            </a: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Cổ tử cung mở 2 cm, ối vỡ, ngôi đầu cao. </a:t>
            </a:r>
          </a:p>
        </p:txBody>
      </p:sp>
      <p:pic>
        <p:nvPicPr>
          <p:cNvPr id="7" name="Picture 6" descr="prolonged deceleration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98711"/>
            <a:ext cx="8138160" cy="38494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  <p:sp>
        <p:nvSpPr>
          <p:cNvPr id="6" name="Rounded Rectangle 5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09600" y="2743200"/>
            <a:ext cx="1828800" cy="381000"/>
          </a:xfrm>
          <a:prstGeom prst="wedgeRoundRectCallout">
            <a:avLst>
              <a:gd name="adj1" fmla="val 111551"/>
              <a:gd name="adj2" fmla="val -35943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Baseline (1) 170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781800" y="2667000"/>
            <a:ext cx="1828800" cy="381000"/>
          </a:xfrm>
          <a:prstGeom prst="wedgeRoundRectCallout">
            <a:avLst>
              <a:gd name="adj1" fmla="val 1067"/>
              <a:gd name="adj2" fmla="val -30137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Baseline (2) 160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2514600" y="2743200"/>
            <a:ext cx="1920240" cy="381000"/>
          </a:xfrm>
          <a:prstGeom prst="wedgeRoundRectCallout">
            <a:avLst>
              <a:gd name="adj1" fmla="val 67542"/>
              <a:gd name="adj2" fmla="val -17233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kéo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dài</a:t>
            </a:r>
            <a:r>
              <a:rPr lang="en-US" sz="1400" b="1" dirty="0" smtClean="0">
                <a:solidFill>
                  <a:srgbClr val="255F1B"/>
                </a:solidFill>
              </a:rPr>
              <a:t> 13 min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781800" y="914400"/>
            <a:ext cx="1828800" cy="381000"/>
          </a:xfrm>
          <a:prstGeom prst="wedgeRoundRectCallout">
            <a:avLst>
              <a:gd name="adj1" fmla="val -112680"/>
              <a:gd name="adj2" fmla="val 18766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“Double-counted”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09600" y="914400"/>
            <a:ext cx="1828800" cy="381000"/>
          </a:xfrm>
          <a:prstGeom prst="wedgeRoundRectCallout">
            <a:avLst>
              <a:gd name="adj1" fmla="val 100262"/>
              <a:gd name="adj2" fmla="val 7798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5-10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609600" y="2209800"/>
            <a:ext cx="1143000" cy="381000"/>
          </a:xfrm>
          <a:prstGeom prst="wedgeRoundRectCallout">
            <a:avLst>
              <a:gd name="adj1" fmla="val -3426"/>
              <a:gd name="adj2" fmla="val -14524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muộn</a:t>
            </a:r>
            <a:endParaRPr lang="en-US" sz="1400" b="1" dirty="0" smtClean="0">
              <a:solidFill>
                <a:srgbClr val="255F1B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609600" y="3429000"/>
            <a:ext cx="1600200" cy="1143000"/>
          </a:xfrm>
          <a:prstGeom prst="wedgeRoundRectCallout">
            <a:avLst>
              <a:gd name="adj1" fmla="val 201414"/>
              <a:gd name="adj2" fmla="val -1836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Rất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nhiều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</a:t>
            </a:r>
            <a:r>
              <a:rPr lang="en-US" sz="1400" b="1" dirty="0" err="1" smtClean="0">
                <a:solidFill>
                  <a:srgbClr val="255F1B"/>
                </a:solidFill>
              </a:rPr>
              <a:t>liên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tục</a:t>
            </a:r>
            <a:r>
              <a:rPr lang="en-US" sz="1400" b="1" dirty="0" smtClean="0">
                <a:solidFill>
                  <a:srgbClr val="255F1B"/>
                </a:solidFill>
              </a:rPr>
              <a:t>, </a:t>
            </a:r>
            <a:r>
              <a:rPr lang="en-US" sz="1400" b="1" dirty="0" err="1" smtClean="0">
                <a:solidFill>
                  <a:srgbClr val="255F1B"/>
                </a:solidFill>
              </a:rPr>
              <a:t>cường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độ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cao</a:t>
            </a:r>
            <a:r>
              <a:rPr lang="en-US" sz="1400" b="1" dirty="0" smtClean="0">
                <a:solidFill>
                  <a:srgbClr val="255F1B"/>
                </a:solidFill>
              </a:rPr>
              <a:t>, </a:t>
            </a:r>
            <a:r>
              <a:rPr lang="en-US" sz="1400" b="1" dirty="0" err="1" smtClean="0">
                <a:solidFill>
                  <a:srgbClr val="255F1B"/>
                </a:solidFill>
              </a:rPr>
              <a:t>không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có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khoảng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nghỉ</a:t>
            </a:r>
            <a:endParaRPr lang="en-US" sz="1400" b="1" dirty="0" smtClean="0">
              <a:solidFill>
                <a:srgbClr val="255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1619"/>
            <a:ext cx="8991600" cy="547092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CTG 8: </a:t>
            </a:r>
            <a:r>
              <a:rPr lang="en-US" sz="3000" dirty="0" smtClean="0"/>
              <a:t>Cat II. </a:t>
            </a:r>
            <a:r>
              <a:rPr lang="en-US" sz="3000" dirty="0" err="1" smtClean="0"/>
              <a:t>Nhịp</a:t>
            </a:r>
            <a:r>
              <a:rPr lang="en-US" sz="3000" dirty="0" smtClean="0"/>
              <a:t> </a:t>
            </a:r>
            <a:r>
              <a:rPr lang="en-US" sz="3000" dirty="0" err="1" smtClean="0"/>
              <a:t>giảm</a:t>
            </a:r>
            <a:r>
              <a:rPr lang="en-US" sz="3000" dirty="0" smtClean="0"/>
              <a:t> </a:t>
            </a:r>
            <a:r>
              <a:rPr lang="en-US" sz="3000" dirty="0" err="1" smtClean="0"/>
              <a:t>muộn</a:t>
            </a:r>
            <a:r>
              <a:rPr lang="en-US" sz="3000" dirty="0" smtClean="0"/>
              <a:t>, </a:t>
            </a:r>
            <a:r>
              <a:rPr lang="en-US" sz="3000" dirty="0" err="1" smtClean="0"/>
              <a:t>kéo</a:t>
            </a:r>
            <a:r>
              <a:rPr lang="en-US" sz="3000" dirty="0" smtClean="0"/>
              <a:t> </a:t>
            </a:r>
            <a:r>
              <a:rPr lang="en-US" sz="3000" dirty="0" err="1" smtClean="0"/>
              <a:t>dài</a:t>
            </a:r>
            <a:r>
              <a:rPr lang="en-US" sz="3000" dirty="0" smtClean="0"/>
              <a:t>, reset baseline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Take-home messages</a:t>
            </a:r>
            <a:endParaRPr lang="vi-VN" sz="2000" b="1" dirty="0" smtClean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Nhịp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kéo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dài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liên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quan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đến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nồng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độ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oxy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máu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kéo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dài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Cần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tìm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nguyên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nhân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gây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nồng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độ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oxy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máu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thai.</a:t>
            </a:r>
            <a:endParaRPr lang="en-US" sz="2000" dirty="0" smtClean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Rối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loạn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cơn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co do oxytocin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ngoại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sinh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rất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thường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gặp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Ngưng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ngay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oxytocin,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và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chờ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nhịp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hồi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phục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vi-VN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prolonged deceleration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98711"/>
            <a:ext cx="8138160" cy="38494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  <p:sp>
        <p:nvSpPr>
          <p:cNvPr id="6" name="Rounded Rectangle 5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09600" y="2743200"/>
            <a:ext cx="1828800" cy="381000"/>
          </a:xfrm>
          <a:prstGeom prst="wedgeRoundRectCallout">
            <a:avLst>
              <a:gd name="adj1" fmla="val 111551"/>
              <a:gd name="adj2" fmla="val -35943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Baseline (1) 170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781800" y="2667000"/>
            <a:ext cx="1828800" cy="381000"/>
          </a:xfrm>
          <a:prstGeom prst="wedgeRoundRectCallout">
            <a:avLst>
              <a:gd name="adj1" fmla="val 1067"/>
              <a:gd name="adj2" fmla="val -30137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Baseline (2) 160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2514600" y="2743200"/>
            <a:ext cx="1920240" cy="381000"/>
          </a:xfrm>
          <a:prstGeom prst="wedgeRoundRectCallout">
            <a:avLst>
              <a:gd name="adj1" fmla="val 67542"/>
              <a:gd name="adj2" fmla="val -17233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kéo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dài</a:t>
            </a:r>
            <a:r>
              <a:rPr lang="en-US" sz="1400" b="1" dirty="0" smtClean="0">
                <a:solidFill>
                  <a:srgbClr val="255F1B"/>
                </a:solidFill>
              </a:rPr>
              <a:t> 13 min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781800" y="914400"/>
            <a:ext cx="1828800" cy="381000"/>
          </a:xfrm>
          <a:prstGeom prst="wedgeRoundRectCallout">
            <a:avLst>
              <a:gd name="adj1" fmla="val -112680"/>
              <a:gd name="adj2" fmla="val 18766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“Double-counted”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09600" y="914400"/>
            <a:ext cx="1828800" cy="381000"/>
          </a:xfrm>
          <a:prstGeom prst="wedgeRoundRectCallout">
            <a:avLst>
              <a:gd name="adj1" fmla="val 100262"/>
              <a:gd name="adj2" fmla="val 7798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5-10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609600" y="2209800"/>
            <a:ext cx="1143000" cy="381000"/>
          </a:xfrm>
          <a:prstGeom prst="wedgeRoundRectCallout">
            <a:avLst>
              <a:gd name="adj1" fmla="val -3426"/>
              <a:gd name="adj2" fmla="val -14524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muộn</a:t>
            </a:r>
            <a:endParaRPr lang="en-US" sz="1400" b="1" dirty="0" smtClean="0">
              <a:solidFill>
                <a:srgbClr val="255F1B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609600" y="3429000"/>
            <a:ext cx="1600200" cy="1143000"/>
          </a:xfrm>
          <a:prstGeom prst="wedgeRoundRectCallout">
            <a:avLst>
              <a:gd name="adj1" fmla="val 201414"/>
              <a:gd name="adj2" fmla="val -1836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Rất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nhiều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</a:t>
            </a:r>
            <a:r>
              <a:rPr lang="en-US" sz="1400" b="1" dirty="0" err="1" smtClean="0">
                <a:solidFill>
                  <a:srgbClr val="255F1B"/>
                </a:solidFill>
              </a:rPr>
              <a:t>liên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tục</a:t>
            </a:r>
            <a:r>
              <a:rPr lang="en-US" sz="1400" b="1" dirty="0" smtClean="0">
                <a:solidFill>
                  <a:srgbClr val="255F1B"/>
                </a:solidFill>
              </a:rPr>
              <a:t>, </a:t>
            </a:r>
            <a:r>
              <a:rPr lang="en-US" sz="1400" b="1" dirty="0" err="1" smtClean="0">
                <a:solidFill>
                  <a:srgbClr val="255F1B"/>
                </a:solidFill>
              </a:rPr>
              <a:t>cường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độ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cao</a:t>
            </a:r>
            <a:r>
              <a:rPr lang="en-US" sz="1400" b="1" dirty="0" smtClean="0">
                <a:solidFill>
                  <a:srgbClr val="255F1B"/>
                </a:solidFill>
              </a:rPr>
              <a:t>, </a:t>
            </a:r>
            <a:r>
              <a:rPr lang="en-US" sz="1400" b="1" dirty="0" err="1" smtClean="0">
                <a:solidFill>
                  <a:srgbClr val="255F1B"/>
                </a:solidFill>
              </a:rPr>
              <a:t>không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có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khoảng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nghỉ</a:t>
            </a:r>
            <a:endParaRPr lang="en-US" sz="1400" b="1" dirty="0" smtClean="0">
              <a:solidFill>
                <a:srgbClr val="255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52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9: </a:t>
            </a:r>
            <a:r>
              <a:rPr lang="en-US" dirty="0" err="1" smtClean="0"/>
              <a:t>Hãy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, </a:t>
            </a:r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CTG (</a:t>
            </a:r>
            <a:r>
              <a:rPr lang="en-US" dirty="0" err="1" smtClean="0"/>
              <a:t>theo</a:t>
            </a:r>
            <a:r>
              <a:rPr lang="en-US" dirty="0" smtClean="0"/>
              <a:t> ACOG)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thực</a:t>
            </a: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hiện</a:t>
            </a: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lúc</a:t>
            </a: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34 tuần</a:t>
            </a:r>
            <a:r>
              <a:rPr lang="en-US" sz="2000" b="1" baseline="30000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b="1" dirty="0" err="1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chưa</a:t>
            </a: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dạ</a:t>
            </a:r>
            <a:endParaRPr lang="en-US" sz="2000" b="1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phụ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30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tuổi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PARA 0000,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34 tuần</a:t>
            </a:r>
            <a:r>
              <a:rPr lang="vi-VN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FGR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phát hiện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lúc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32 tuần</a:t>
            </a:r>
            <a:r>
              <a:rPr lang="vi-VN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Siêu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âm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sinh trắc thai ở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3</a:t>
            </a:r>
            <a:r>
              <a:rPr lang="en-US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rd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percentile. AFI 1 cm. 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Velocimetry Doppler không có dòng chảy tâm trương ở động mạch rốn. </a:t>
            </a:r>
          </a:p>
        </p:txBody>
      </p:sp>
      <p:pic>
        <p:nvPicPr>
          <p:cNvPr id="6" name="Picture 5" descr="late 50361 thuylinh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" t="1738" r="15536" b="1896"/>
          <a:stretch/>
        </p:blipFill>
        <p:spPr bwMode="auto">
          <a:xfrm>
            <a:off x="533400" y="825907"/>
            <a:ext cx="8138160" cy="380161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47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2975"/>
            <a:ext cx="7886700" cy="1076226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9: </a:t>
            </a:r>
            <a:r>
              <a:rPr lang="en-US" dirty="0" smtClean="0"/>
              <a:t>Category III. Variability 0.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muộn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thực</a:t>
            </a: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hiện</a:t>
            </a: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lúc</a:t>
            </a: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34 tuần</a:t>
            </a:r>
            <a:r>
              <a:rPr lang="en-US" sz="2000" b="1" baseline="30000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b="1" dirty="0" err="1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chưa</a:t>
            </a: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dạ</a:t>
            </a:r>
            <a:endParaRPr lang="en-US" sz="2000" b="1" dirty="0" smtClean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phụ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30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tuổi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PARA 0000, </a:t>
            </a:r>
            <a:r>
              <a:rPr lang="vi-VN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34 tuần</a:t>
            </a:r>
            <a:r>
              <a:rPr lang="vi-VN" sz="2000" baseline="30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vi-VN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FGR </a:t>
            </a:r>
            <a:r>
              <a:rPr lang="vi-VN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phát hiện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lúc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32 tuần</a:t>
            </a:r>
            <a:r>
              <a:rPr lang="vi-VN" sz="2000" baseline="30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vi-VN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endParaRPr lang="en-US" sz="2000" dirty="0" smtClean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Siêu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âm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sinh trắc thai ở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3</a:t>
            </a:r>
            <a:r>
              <a:rPr lang="en-US" sz="2000" baseline="30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rd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percentile. AFI 1 cm. </a:t>
            </a:r>
            <a:endParaRPr lang="en-US" sz="2000" dirty="0" smtClean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Velocimetry Doppler không có dòng chảy tâm trương ở động mạch rốn. </a:t>
            </a:r>
            <a:endParaRPr lang="vi-VN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late 50361 thuylinh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" t="1738" r="15536" b="1896"/>
          <a:stretch/>
        </p:blipFill>
        <p:spPr bwMode="auto">
          <a:xfrm>
            <a:off x="533400" y="825907"/>
            <a:ext cx="8138160" cy="380161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6781800" y="914400"/>
            <a:ext cx="1828800" cy="381000"/>
          </a:xfrm>
          <a:prstGeom prst="wedgeRoundRectCallout">
            <a:avLst>
              <a:gd name="adj1" fmla="val -105385"/>
              <a:gd name="adj2" fmla="val 27540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Baseline 120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III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09600" y="914400"/>
            <a:ext cx="1828800" cy="381000"/>
          </a:xfrm>
          <a:prstGeom prst="wedgeRoundRectCallout">
            <a:avLst>
              <a:gd name="adj1" fmla="val 112359"/>
              <a:gd name="adj2" fmla="val 25991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1371600" y="3200400"/>
            <a:ext cx="1828800" cy="381000"/>
          </a:xfrm>
          <a:prstGeom prst="wedgeRoundRectCallout">
            <a:avLst>
              <a:gd name="adj1" fmla="val 85606"/>
              <a:gd name="adj2" fmla="val -25362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kéo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dài</a:t>
            </a:r>
            <a:r>
              <a:rPr lang="en-US" sz="1400" b="1" dirty="0" smtClean="0">
                <a:solidFill>
                  <a:srgbClr val="255F1B"/>
                </a:solidFill>
              </a:rPr>
              <a:t> 5 min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429000" y="3200400"/>
            <a:ext cx="1828800" cy="381000"/>
          </a:xfrm>
          <a:prstGeom prst="wedgeRoundRectCallout">
            <a:avLst>
              <a:gd name="adj1" fmla="val 83186"/>
              <a:gd name="adj2" fmla="val -23040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muộn</a:t>
            </a:r>
            <a:endParaRPr lang="en-US" sz="1400" b="1" dirty="0" smtClean="0">
              <a:solidFill>
                <a:srgbClr val="255F1B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09600" y="3657600"/>
            <a:ext cx="1828800" cy="381000"/>
          </a:xfrm>
          <a:prstGeom prst="wedgeRoundRectCallout">
            <a:avLst>
              <a:gd name="adj1" fmla="val 45283"/>
              <a:gd name="adj2" fmla="val 9088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Không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</a:t>
            </a:r>
            <a:r>
              <a:rPr lang="en-US" sz="1400" b="1" dirty="0" err="1" smtClean="0">
                <a:solidFill>
                  <a:srgbClr val="255F1B"/>
                </a:solidFill>
              </a:rPr>
              <a:t>tử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cung</a:t>
            </a:r>
            <a:endParaRPr lang="en-US" sz="1400" b="1" dirty="0" smtClean="0">
              <a:solidFill>
                <a:srgbClr val="255F1B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609600" y="2743200"/>
            <a:ext cx="1143000" cy="381000"/>
          </a:xfrm>
          <a:prstGeom prst="wedgeRoundRectCallout">
            <a:avLst>
              <a:gd name="adj1" fmla="val 63005"/>
              <a:gd name="adj2" fmla="val -196855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Overshoot</a:t>
            </a:r>
            <a:endParaRPr lang="en-US" sz="1400" b="1" dirty="0">
              <a:solidFill>
                <a:srgbClr val="255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0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6925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9: </a:t>
            </a:r>
            <a:r>
              <a:rPr lang="en-US" dirty="0" smtClean="0"/>
              <a:t>Category III. Variability 0.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muộn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Take-home messages</a:t>
            </a:r>
            <a:endParaRPr lang="vi-VN" sz="2000" b="1" dirty="0" smtClean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Category III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liên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quan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mạnh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đến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toan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hóa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máu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thai.</a:t>
            </a:r>
            <a:endParaRPr lang="en-US" sz="2000" dirty="0" smtClean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Tìm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nguyên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nhân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đánh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giá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chính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xác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tình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trạng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để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ra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quyết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định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Nếu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dự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báo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di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chứng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bại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não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việc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can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thiệp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cần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cân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nhắc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vi-VN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late 50361 thuylinh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" t="1738" r="15536" b="1896"/>
          <a:stretch/>
        </p:blipFill>
        <p:spPr bwMode="auto">
          <a:xfrm>
            <a:off x="533400" y="825907"/>
            <a:ext cx="8138160" cy="380161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6781800" y="914400"/>
            <a:ext cx="1828800" cy="381000"/>
          </a:xfrm>
          <a:prstGeom prst="wedgeRoundRectCallout">
            <a:avLst>
              <a:gd name="adj1" fmla="val -105385"/>
              <a:gd name="adj2" fmla="val 27540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Baseline 120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III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09600" y="914400"/>
            <a:ext cx="1828800" cy="381000"/>
          </a:xfrm>
          <a:prstGeom prst="wedgeRoundRectCallout">
            <a:avLst>
              <a:gd name="adj1" fmla="val 112359"/>
              <a:gd name="adj2" fmla="val 25991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1371600" y="3200400"/>
            <a:ext cx="1828800" cy="381000"/>
          </a:xfrm>
          <a:prstGeom prst="wedgeRoundRectCallout">
            <a:avLst>
              <a:gd name="adj1" fmla="val 85606"/>
              <a:gd name="adj2" fmla="val -25362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kéo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dài</a:t>
            </a:r>
            <a:r>
              <a:rPr lang="en-US" sz="1400" b="1" dirty="0" smtClean="0">
                <a:solidFill>
                  <a:srgbClr val="255F1B"/>
                </a:solidFill>
              </a:rPr>
              <a:t> 5 min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429000" y="3200400"/>
            <a:ext cx="1828800" cy="381000"/>
          </a:xfrm>
          <a:prstGeom prst="wedgeRoundRectCallout">
            <a:avLst>
              <a:gd name="adj1" fmla="val 83186"/>
              <a:gd name="adj2" fmla="val -23040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muộn</a:t>
            </a:r>
            <a:endParaRPr lang="en-US" sz="1400" b="1" dirty="0" smtClean="0">
              <a:solidFill>
                <a:srgbClr val="255F1B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09600" y="3657600"/>
            <a:ext cx="1828800" cy="381000"/>
          </a:xfrm>
          <a:prstGeom prst="wedgeRoundRectCallout">
            <a:avLst>
              <a:gd name="adj1" fmla="val 45283"/>
              <a:gd name="adj2" fmla="val 9088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Không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</a:t>
            </a:r>
            <a:r>
              <a:rPr lang="en-US" sz="1400" b="1" dirty="0" err="1" smtClean="0">
                <a:solidFill>
                  <a:srgbClr val="255F1B"/>
                </a:solidFill>
              </a:rPr>
              <a:t>tử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cung</a:t>
            </a:r>
            <a:endParaRPr lang="en-US" sz="1400" b="1" dirty="0" smtClean="0">
              <a:solidFill>
                <a:srgbClr val="255F1B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609600" y="2743200"/>
            <a:ext cx="1143000" cy="381000"/>
          </a:xfrm>
          <a:prstGeom prst="wedgeRoundRectCallout">
            <a:avLst>
              <a:gd name="adj1" fmla="val 63005"/>
              <a:gd name="adj2" fmla="val -196855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Overshoot</a:t>
            </a:r>
            <a:endParaRPr lang="en-US" sz="1400" b="1" dirty="0">
              <a:solidFill>
                <a:srgbClr val="255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4164A"/>
            </a:gs>
            <a:gs pos="77000">
              <a:srgbClr val="523F69"/>
            </a:gs>
            <a:gs pos="97500">
              <a:srgbClr val="70578F"/>
            </a:gs>
            <a:gs pos="92000">
              <a:srgbClr val="70578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10: </a:t>
            </a:r>
            <a:r>
              <a:rPr lang="en-US" dirty="0" err="1" smtClean="0"/>
              <a:t>Hãy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, </a:t>
            </a:r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CTG (</a:t>
            </a:r>
            <a:r>
              <a:rPr lang="en-US" dirty="0" err="1" smtClean="0"/>
              <a:t>theo</a:t>
            </a:r>
            <a:r>
              <a:rPr lang="en-US" dirty="0" smtClean="0"/>
              <a:t> ACOG)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tại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phòng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cấp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cứu</a:t>
            </a:r>
            <a:endParaRPr lang="en-US" sz="2000" b="1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phụ 29 tuổi,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PARA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2002,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khám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cấp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cứu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vì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37 tuần</a:t>
            </a:r>
            <a:r>
              <a:rPr lang="en-US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ra huyết âm đạo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kèm đau bụng.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Bề cao tử cung 33 cm, cổ tử cung mở 1 cm, siết chặt, ra huyết âm đạo đỏ sậm và đau bụng nhiều. 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38200"/>
            <a:ext cx="8138160" cy="3810000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314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1: </a:t>
            </a:r>
            <a:r>
              <a:rPr lang="en-US" dirty="0" smtClean="0"/>
              <a:t>Category II.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muộn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trong chuyển dạ</a:t>
            </a: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phụ 29 tuổi, PARA 0000, thai 40 tuần</a:t>
            </a:r>
            <a:r>
              <a:rPr lang="vi-VN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chuyển dạ sanh ngôi chỏm.</a:t>
            </a: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Cổ tử cung mở 3 cm, xoá mỏng, ngôi chỏm vị trí 0. </a:t>
            </a: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Ối vỡ, nước ối lẫn phân su vàng sệt.</a:t>
            </a: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Trọng lượng thai ước tính khoảng 2400 gram</a:t>
            </a:r>
            <a:r>
              <a:rPr lang="vi-VN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vi-VN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late 474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138160" cy="38494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  <p:sp>
        <p:nvSpPr>
          <p:cNvPr id="9" name="Rounded Rectangular Callout 8"/>
          <p:cNvSpPr/>
          <p:nvPr/>
        </p:nvSpPr>
        <p:spPr>
          <a:xfrm>
            <a:off x="609600" y="1219200"/>
            <a:ext cx="1828800" cy="381000"/>
          </a:xfrm>
          <a:prstGeom prst="wedgeRoundRectCallout">
            <a:avLst>
              <a:gd name="adj1" fmla="val -545"/>
              <a:gd name="adj2" fmla="val 12830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Baseline 150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09600" y="2667000"/>
            <a:ext cx="1600200" cy="1143000"/>
          </a:xfrm>
          <a:prstGeom prst="wedgeRoundRectCallout">
            <a:avLst>
              <a:gd name="adj1" fmla="val -7802"/>
              <a:gd name="adj2" fmla="val 8615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3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10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Không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đều</a:t>
            </a:r>
            <a:endParaRPr lang="en-US" sz="1400" b="1" dirty="0">
              <a:solidFill>
                <a:srgbClr val="255F1B"/>
              </a:solidFill>
            </a:endParaRPr>
          </a:p>
          <a:p>
            <a:r>
              <a:rPr lang="en-US" sz="1400" b="1" dirty="0" smtClean="0">
                <a:solidFill>
                  <a:srgbClr val="255F1B"/>
                </a:solidFill>
              </a:rPr>
              <a:t>40-100 mmHg</a:t>
            </a:r>
          </a:p>
          <a:p>
            <a:r>
              <a:rPr lang="en-US" sz="1400" b="1" dirty="0" smtClean="0">
                <a:solidFill>
                  <a:srgbClr val="255F1B"/>
                </a:solidFill>
              </a:rPr>
              <a:t>TLCB 20 mmHg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705600" y="1219200"/>
            <a:ext cx="1828800" cy="381000"/>
          </a:xfrm>
          <a:prstGeom prst="wedgeRoundRectCallout">
            <a:avLst>
              <a:gd name="adj1" fmla="val -47319"/>
              <a:gd name="adj2" fmla="val 12443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5-10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4876800" y="2286000"/>
            <a:ext cx="1828800" cy="914400"/>
          </a:xfrm>
          <a:prstGeom prst="wedgeRoundRectCallout">
            <a:avLst>
              <a:gd name="adj1" fmla="val 83326"/>
              <a:gd name="adj2" fmla="val -4717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4 </a:t>
            </a:r>
            <a:r>
              <a:rPr lang="en-US" sz="1400" b="1" dirty="0" err="1" smtClean="0">
                <a:solidFill>
                  <a:srgbClr val="255F1B"/>
                </a:solidFill>
              </a:rPr>
              <a:t>nhịp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≤ 2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kiểu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tuần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tiến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Lệch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pha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với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</a:t>
            </a:r>
            <a:endParaRPr lang="en-US" sz="1400" b="1" dirty="0">
              <a:solidFill>
                <a:srgbClr val="255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97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4164A"/>
            </a:gs>
            <a:gs pos="77000">
              <a:srgbClr val="523F69"/>
            </a:gs>
            <a:gs pos="97500">
              <a:srgbClr val="70578F"/>
            </a:gs>
            <a:gs pos="92000">
              <a:srgbClr val="70578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CTG 10: </a:t>
            </a:r>
            <a:r>
              <a:rPr lang="en-US" dirty="0" smtClean="0"/>
              <a:t>Cat II. </a:t>
            </a:r>
            <a:r>
              <a:rPr lang="en-US" dirty="0" err="1" smtClean="0"/>
              <a:t>Tachysystole</a:t>
            </a:r>
            <a:r>
              <a:rPr lang="en-US" dirty="0" smtClean="0"/>
              <a:t>. Tachycardia.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muộn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300076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>
                <a:solidFill>
                  <a:srgbClr val="300076"/>
                </a:solidFill>
                <a:latin typeface="Calibri" pitchFamily="34" charset="0"/>
                <a:cs typeface="Calibri" pitchFamily="34" charset="0"/>
              </a:rPr>
              <a:t>tại</a:t>
            </a:r>
            <a:r>
              <a:rPr lang="en-US" sz="2000" b="1" dirty="0">
                <a:solidFill>
                  <a:srgbClr val="300076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300076"/>
                </a:solidFill>
                <a:latin typeface="Calibri" pitchFamily="34" charset="0"/>
                <a:cs typeface="Calibri" pitchFamily="34" charset="0"/>
              </a:rPr>
              <a:t>phòng</a:t>
            </a:r>
            <a:r>
              <a:rPr lang="en-US" sz="2000" b="1" dirty="0">
                <a:solidFill>
                  <a:srgbClr val="300076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300076"/>
                </a:solidFill>
                <a:latin typeface="Calibri" pitchFamily="34" charset="0"/>
                <a:cs typeface="Calibri" pitchFamily="34" charset="0"/>
              </a:rPr>
              <a:t>cấp</a:t>
            </a:r>
            <a:r>
              <a:rPr lang="en-US" sz="2000" b="1" dirty="0">
                <a:solidFill>
                  <a:srgbClr val="300076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300076"/>
                </a:solidFill>
                <a:latin typeface="Calibri" pitchFamily="34" charset="0"/>
                <a:cs typeface="Calibri" pitchFamily="34" charset="0"/>
              </a:rPr>
              <a:t>cứu</a:t>
            </a:r>
            <a:endParaRPr lang="en-US" sz="2000" b="1" dirty="0">
              <a:solidFill>
                <a:srgbClr val="300076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Thai phụ 29 tuổi, 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PARA </a:t>
            </a:r>
            <a:r>
              <a:rPr lang="vi-VN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2002, </a:t>
            </a:r>
            <a:r>
              <a:rPr lang="en-US" sz="20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khám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cấp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cứu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vì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thai 37 tuần</a:t>
            </a:r>
            <a:r>
              <a:rPr lang="en-US" sz="2000" baseline="30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vi-VN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ra huyết âm đạo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kèm đau bụng.</a:t>
            </a:r>
            <a:endParaRPr lang="en-US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Bề cao tử cung 33 cm, cổ tử cung mở 1 cm, siết chặt, ra huyết âm đạo đỏ sậm và đau bụng nhiều. </a:t>
            </a:r>
            <a:endParaRPr lang="en-US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38200"/>
            <a:ext cx="8138160" cy="3810000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>
          <a:xfrm>
            <a:off x="609600" y="2514600"/>
            <a:ext cx="1828800" cy="381000"/>
          </a:xfrm>
          <a:prstGeom prst="wedgeRoundRectCallout">
            <a:avLst>
              <a:gd name="adj1" fmla="val 116389"/>
              <a:gd name="adj2" fmla="val -3671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accent4">
                    <a:lumMod val="50000"/>
                  </a:schemeClr>
                </a:solidFill>
              </a:rPr>
              <a:t>Baseline 180 </a:t>
            </a:r>
            <a:r>
              <a:rPr lang="en-US" sz="1400" b="1" dirty="0" err="1" smtClean="0">
                <a:solidFill>
                  <a:schemeClr val="accent4">
                    <a:lumMod val="50000"/>
                  </a:schemeClr>
                </a:solidFill>
              </a:rPr>
              <a:t>bpm</a:t>
            </a:r>
            <a:r>
              <a:rPr lang="en-US" sz="14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09600" y="2971800"/>
            <a:ext cx="1600200" cy="1143000"/>
          </a:xfrm>
          <a:prstGeom prst="wedgeRoundRectCallout">
            <a:avLst>
              <a:gd name="adj1" fmla="val 65009"/>
              <a:gd name="adj2" fmla="val 500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6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cơn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co 10 min</a:t>
            </a:r>
          </a:p>
          <a:p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Không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nghỉ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sym typeface="Symbol"/>
              </a:rPr>
              <a:t>40-90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mmHg </a:t>
            </a:r>
            <a:r>
              <a:rPr lang="en-US" sz="1400" b="1" dirty="0">
                <a:solidFill>
                  <a:srgbClr val="FF0000"/>
                </a:solidFill>
                <a:sym typeface="Webdings"/>
              </a:rPr>
              <a:t>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sym typeface="Webdings"/>
              </a:rPr>
              <a:t> 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TLCB 0-20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mHg</a:t>
            </a:r>
            <a:r>
              <a:rPr lang="en-US" sz="1400" b="1" dirty="0">
                <a:solidFill>
                  <a:srgbClr val="FF0000"/>
                </a:solidFill>
                <a:sym typeface="Webdings"/>
              </a:rPr>
              <a:t>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CTG category II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781800" y="2438400"/>
            <a:ext cx="1828800" cy="381000"/>
          </a:xfrm>
          <a:prstGeom prst="wedgeRoundRectCallout">
            <a:avLst>
              <a:gd name="adj1" fmla="val -107802"/>
              <a:gd name="adj2" fmla="val -3671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Variability 5-10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bpm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781800" y="2971800"/>
            <a:ext cx="1828800" cy="1143000"/>
          </a:xfrm>
          <a:prstGeom prst="wedgeRoundRectCallout">
            <a:avLst>
              <a:gd name="adj1" fmla="val -200545"/>
              <a:gd name="adj2" fmla="val -1026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Nhịp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giảm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≤ 2 min</a:t>
            </a:r>
          </a:p>
          <a:p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Giảm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klểu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tuần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tiến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Đối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xứng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lệch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pha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với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cơn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co</a:t>
            </a:r>
          </a:p>
        </p:txBody>
      </p:sp>
    </p:spTree>
    <p:extLst>
      <p:ext uri="{BB962C8B-B14F-4D97-AF65-F5344CB8AC3E}">
        <p14:creationId xmlns:p14="http://schemas.microsoft.com/office/powerpoint/2010/main" val="2777674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4164A"/>
            </a:gs>
            <a:gs pos="77000">
              <a:srgbClr val="523F69"/>
            </a:gs>
            <a:gs pos="97500">
              <a:srgbClr val="70578F"/>
            </a:gs>
            <a:gs pos="92000">
              <a:srgbClr val="70578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CTG 10: </a:t>
            </a:r>
            <a:r>
              <a:rPr lang="en-US" dirty="0" smtClean="0"/>
              <a:t>Cat II. </a:t>
            </a:r>
            <a:r>
              <a:rPr lang="en-US" dirty="0" err="1" smtClean="0"/>
              <a:t>Tachysystole</a:t>
            </a:r>
            <a:r>
              <a:rPr lang="en-US" dirty="0" smtClean="0"/>
              <a:t>. Tachycardia.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muộn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300076"/>
                </a:solidFill>
                <a:latin typeface="Calibri" pitchFamily="34" charset="0"/>
                <a:cs typeface="Calibri" pitchFamily="34" charset="0"/>
              </a:rPr>
              <a:t>Take-home messages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Tachysystole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thể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nguyên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nhân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cơ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năng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hay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thực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thể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Nhịp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muộn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thể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hiện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nồng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độ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oxy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máu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thai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nghiêm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trọng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Ở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đây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tachysystole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nguyên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nhân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thực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thể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là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nhau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bong non.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Lỗi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set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trương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lực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căn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bản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thể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làm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đánh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giá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sai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cơn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co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tử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cung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.</a:t>
            </a: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38200"/>
            <a:ext cx="8138160" cy="3810000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6" name="Rounded Rectangular Callout 5"/>
          <p:cNvSpPr/>
          <p:nvPr/>
        </p:nvSpPr>
        <p:spPr>
          <a:xfrm>
            <a:off x="609600" y="2514600"/>
            <a:ext cx="1828800" cy="381000"/>
          </a:xfrm>
          <a:prstGeom prst="wedgeRoundRectCallout">
            <a:avLst>
              <a:gd name="adj1" fmla="val 116389"/>
              <a:gd name="adj2" fmla="val -3671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accent4">
                    <a:lumMod val="50000"/>
                  </a:schemeClr>
                </a:solidFill>
              </a:rPr>
              <a:t>Baseline 180 </a:t>
            </a:r>
            <a:r>
              <a:rPr lang="en-US" sz="1400" b="1" dirty="0" err="1" smtClean="0">
                <a:solidFill>
                  <a:schemeClr val="accent4">
                    <a:lumMod val="50000"/>
                  </a:schemeClr>
                </a:solidFill>
              </a:rPr>
              <a:t>bpm</a:t>
            </a:r>
            <a:r>
              <a:rPr lang="en-US" sz="14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09600" y="2971800"/>
            <a:ext cx="1600200" cy="1143000"/>
          </a:xfrm>
          <a:prstGeom prst="wedgeRoundRectCallout">
            <a:avLst>
              <a:gd name="adj1" fmla="val 65009"/>
              <a:gd name="adj2" fmla="val 500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6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cơn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co 10 min</a:t>
            </a:r>
          </a:p>
          <a:p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Không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nghỉ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sym typeface="Symbol"/>
              </a:rPr>
              <a:t>40-90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mmHg </a:t>
            </a:r>
            <a:r>
              <a:rPr lang="en-US" sz="1400" b="1" dirty="0">
                <a:solidFill>
                  <a:srgbClr val="FF0000"/>
                </a:solidFill>
                <a:sym typeface="Webdings"/>
              </a:rPr>
              <a:t>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sym typeface="Webdings"/>
              </a:rPr>
              <a:t> 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TLCB 0-20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mHg</a:t>
            </a:r>
            <a:r>
              <a:rPr lang="en-US" sz="1400" b="1" dirty="0">
                <a:solidFill>
                  <a:srgbClr val="FF0000"/>
                </a:solidFill>
                <a:sym typeface="Webdings"/>
              </a:rPr>
              <a:t>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CTG category II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781800" y="2438400"/>
            <a:ext cx="1828800" cy="381000"/>
          </a:xfrm>
          <a:prstGeom prst="wedgeRoundRectCallout">
            <a:avLst>
              <a:gd name="adj1" fmla="val -107802"/>
              <a:gd name="adj2" fmla="val -3671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Variability 5-10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bpm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781800" y="2971800"/>
            <a:ext cx="1828800" cy="1143000"/>
          </a:xfrm>
          <a:prstGeom prst="wedgeRoundRectCallout">
            <a:avLst>
              <a:gd name="adj1" fmla="val -200545"/>
              <a:gd name="adj2" fmla="val -1026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Nhịp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giảm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≤ 2 min</a:t>
            </a:r>
          </a:p>
          <a:p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Giảm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klểu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tuần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tiến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Đối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xứng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lệch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pha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với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4">
                    <a:lumMod val="50000"/>
                  </a:schemeClr>
                </a:solidFill>
              </a:rPr>
              <a:t>cơn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 co</a:t>
            </a:r>
          </a:p>
        </p:txBody>
      </p:sp>
    </p:spTree>
    <p:extLst>
      <p:ext uri="{BB962C8B-B14F-4D97-AF65-F5344CB8AC3E}">
        <p14:creationId xmlns:p14="http://schemas.microsoft.com/office/powerpoint/2010/main" val="2701822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1: </a:t>
            </a:r>
            <a:r>
              <a:rPr lang="en-US" dirty="0" smtClean="0"/>
              <a:t>Category II.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muộn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Take-home messages</a:t>
            </a:r>
            <a:endParaRPr lang="vi-VN" sz="2000" b="1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Nhịp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muộn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nguyên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nhân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là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nồng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độ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oxy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máu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(hypoxia).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Cần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tìm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nguyên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nhân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làm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PaO</a:t>
            </a:r>
            <a:r>
              <a:rPr lang="en-US" sz="2000" baseline="-25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2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ở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thai.</a:t>
            </a:r>
            <a:endParaRPr lang="en-US" sz="2000" dirty="0" smtClean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trường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hợp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này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nguyên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nhân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là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suy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thoái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chức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năng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lá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nhau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(FGR).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pháp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là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mổ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lấy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do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cuộc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dạ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còn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rất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dài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phía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trước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endParaRPr lang="vi-VN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late 474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138160" cy="38494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  <p:sp>
        <p:nvSpPr>
          <p:cNvPr id="9" name="Rounded Rectangular Callout 8"/>
          <p:cNvSpPr/>
          <p:nvPr/>
        </p:nvSpPr>
        <p:spPr>
          <a:xfrm>
            <a:off x="609600" y="1219200"/>
            <a:ext cx="1828800" cy="381000"/>
          </a:xfrm>
          <a:prstGeom prst="wedgeRoundRectCallout">
            <a:avLst>
              <a:gd name="adj1" fmla="val -545"/>
              <a:gd name="adj2" fmla="val 12830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Baseline 150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09600" y="2667000"/>
            <a:ext cx="1600200" cy="1143000"/>
          </a:xfrm>
          <a:prstGeom prst="wedgeRoundRectCallout">
            <a:avLst>
              <a:gd name="adj1" fmla="val -7802"/>
              <a:gd name="adj2" fmla="val 8615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3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10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Không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đều</a:t>
            </a:r>
            <a:endParaRPr lang="en-US" sz="1400" b="1" dirty="0">
              <a:solidFill>
                <a:srgbClr val="255F1B"/>
              </a:solidFill>
            </a:endParaRPr>
          </a:p>
          <a:p>
            <a:r>
              <a:rPr lang="en-US" sz="1400" b="1" dirty="0" smtClean="0">
                <a:solidFill>
                  <a:srgbClr val="255F1B"/>
                </a:solidFill>
              </a:rPr>
              <a:t>40-100 mmHg</a:t>
            </a:r>
          </a:p>
          <a:p>
            <a:r>
              <a:rPr lang="en-US" sz="1400" b="1" dirty="0" smtClean="0">
                <a:solidFill>
                  <a:srgbClr val="255F1B"/>
                </a:solidFill>
              </a:rPr>
              <a:t>TLCB 20 mmHg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705600" y="1219200"/>
            <a:ext cx="1828800" cy="381000"/>
          </a:xfrm>
          <a:prstGeom prst="wedgeRoundRectCallout">
            <a:avLst>
              <a:gd name="adj1" fmla="val -47319"/>
              <a:gd name="adj2" fmla="val 12443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5-10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4876800" y="2286000"/>
            <a:ext cx="1828800" cy="914400"/>
          </a:xfrm>
          <a:prstGeom prst="wedgeRoundRectCallout">
            <a:avLst>
              <a:gd name="adj1" fmla="val 83326"/>
              <a:gd name="adj2" fmla="val -4717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4 </a:t>
            </a:r>
            <a:r>
              <a:rPr lang="en-US" sz="1400" b="1" dirty="0" err="1" smtClean="0">
                <a:solidFill>
                  <a:srgbClr val="255F1B"/>
                </a:solidFill>
              </a:rPr>
              <a:t>nhịp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≤ 2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kiểu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tuần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tiến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Lệch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pha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với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</a:t>
            </a:r>
            <a:endParaRPr lang="en-US" sz="1400" b="1" dirty="0">
              <a:solidFill>
                <a:srgbClr val="255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4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2: </a:t>
            </a:r>
            <a:r>
              <a:rPr lang="en-US" dirty="0" err="1" smtClean="0"/>
              <a:t>Hãy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, </a:t>
            </a:r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CTG (</a:t>
            </a:r>
            <a:r>
              <a:rPr lang="en-US" dirty="0" err="1" smtClean="0"/>
              <a:t>theo</a:t>
            </a:r>
            <a:r>
              <a:rPr lang="en-US" dirty="0" smtClean="0"/>
              <a:t> ACOG)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dạ</a:t>
            </a:r>
            <a:endParaRPr lang="en-US" sz="2000" b="1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phụ 22 tuổi,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PARA 0000,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40 tuần</a:t>
            </a:r>
            <a:r>
              <a:rPr lang="en-US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huyển dạ sanh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ngôi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i vỡ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tự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nhiên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nước ối lẫn phân su vàng sệt.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ổ tử cung mở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1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cm,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chưa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xóa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ngôi chỏm vị trí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-3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Trọng lượng thai ước tính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khoảng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2300 gram.</a:t>
            </a:r>
          </a:p>
        </p:txBody>
      </p:sp>
      <p:pic>
        <p:nvPicPr>
          <p:cNvPr id="7" name="Picture 6" descr="late 479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7" t="2657" b="2831"/>
          <a:stretch/>
        </p:blipFill>
        <p:spPr bwMode="auto">
          <a:xfrm>
            <a:off x="533400" y="838200"/>
            <a:ext cx="8138160" cy="3845763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445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174626"/>
            <a:ext cx="8515350" cy="62547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CTG 2: </a:t>
            </a:r>
            <a:r>
              <a:rPr lang="en-US" dirty="0" smtClean="0"/>
              <a:t>Category II. Tachycardia.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muộn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dạ</a:t>
            </a:r>
            <a:endParaRPr lang="en-US" sz="2000" b="1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phụ 22 tuổi,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PARA 0000,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40 tuần</a:t>
            </a:r>
            <a:r>
              <a:rPr lang="en-US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huyển dạ sanh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ngôi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i vỡ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tự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nhiên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nước ối lẫn phân su vàng sệt.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ổ tử cung mở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1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cm,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chưa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xóa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ngôi chỏm vị trí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-3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Trọng lượng thai ước tính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khoảng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2300 gram.</a:t>
            </a:r>
          </a:p>
        </p:txBody>
      </p:sp>
      <p:pic>
        <p:nvPicPr>
          <p:cNvPr id="7" name="Picture 6" descr="late 479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7" t="2657" b="2831"/>
          <a:stretch/>
        </p:blipFill>
        <p:spPr bwMode="auto">
          <a:xfrm>
            <a:off x="533400" y="838200"/>
            <a:ext cx="8138160" cy="3845763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609600" y="914400"/>
            <a:ext cx="1828800" cy="381000"/>
          </a:xfrm>
          <a:prstGeom prst="wedgeRoundRectCallout">
            <a:avLst>
              <a:gd name="adj1" fmla="val 62358"/>
              <a:gd name="adj2" fmla="val 11282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Baseline 170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705600" y="914400"/>
            <a:ext cx="1828800" cy="381000"/>
          </a:xfrm>
          <a:prstGeom prst="wedgeRoundRectCallout">
            <a:avLst>
              <a:gd name="adj1" fmla="val -47319"/>
              <a:gd name="adj2" fmla="val 12443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5-10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934200" y="2667000"/>
            <a:ext cx="1600200" cy="1143000"/>
          </a:xfrm>
          <a:prstGeom prst="wedgeRoundRectCallout">
            <a:avLst>
              <a:gd name="adj1" fmla="val -75083"/>
              <a:gd name="adj2" fmla="val 9905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2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10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Không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đều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smtClean="0">
                <a:solidFill>
                  <a:srgbClr val="255F1B"/>
                </a:solidFill>
              </a:rPr>
              <a:t>30-80 mmHg TLCB 20 mmHg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819400" y="2286000"/>
            <a:ext cx="1828800" cy="914400"/>
          </a:xfrm>
          <a:prstGeom prst="wedgeRoundRectCallout">
            <a:avLst>
              <a:gd name="adj1" fmla="val -73932"/>
              <a:gd name="adj2" fmla="val -79435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4 </a:t>
            </a:r>
            <a:r>
              <a:rPr lang="en-US" sz="1400" b="1" dirty="0" err="1" smtClean="0">
                <a:solidFill>
                  <a:srgbClr val="255F1B"/>
                </a:solidFill>
              </a:rPr>
              <a:t>nhịp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≤ 2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kiểu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tuần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tiến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Lệch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pha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với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</a:t>
            </a:r>
            <a:endParaRPr lang="en-US" sz="1400" b="1" dirty="0">
              <a:solidFill>
                <a:srgbClr val="255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CTG 2: </a:t>
            </a:r>
            <a:r>
              <a:rPr lang="en-US" dirty="0" smtClean="0"/>
              <a:t>Category II. Tachycardia.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muộn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Take-home messages</a:t>
            </a:r>
            <a:endParaRPr lang="vi-VN" sz="2000" b="1" dirty="0" smtClean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Nhịp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muộn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nguyên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nhân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là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nồng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độ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oxy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máu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(hypoxia).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Cần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tìm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nguyên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nhân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làm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giảm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PaO</a:t>
            </a:r>
            <a:r>
              <a:rPr lang="en-US" sz="2000" baseline="-25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2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ở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thai.</a:t>
            </a:r>
            <a:endParaRPr lang="en-US" sz="2000" dirty="0" smtClean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trường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hợp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này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nguyên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nhân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là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suy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thoái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chức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năng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lá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nhau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(FGR).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Giải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pháp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là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mổ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lấy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do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cuộc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dạ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còn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rất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dài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phía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trước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endParaRPr lang="vi-VN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late 479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7" t="2657" b="2831"/>
          <a:stretch/>
        </p:blipFill>
        <p:spPr bwMode="auto">
          <a:xfrm>
            <a:off x="533400" y="838200"/>
            <a:ext cx="8138160" cy="3845763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609600" y="914400"/>
            <a:ext cx="1828800" cy="381000"/>
          </a:xfrm>
          <a:prstGeom prst="wedgeRoundRectCallout">
            <a:avLst>
              <a:gd name="adj1" fmla="val 62358"/>
              <a:gd name="adj2" fmla="val 11282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Baseline 170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705600" y="914400"/>
            <a:ext cx="1828800" cy="381000"/>
          </a:xfrm>
          <a:prstGeom prst="wedgeRoundRectCallout">
            <a:avLst>
              <a:gd name="adj1" fmla="val -47319"/>
              <a:gd name="adj2" fmla="val 12443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5-10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934200" y="2667000"/>
            <a:ext cx="1600200" cy="1143000"/>
          </a:xfrm>
          <a:prstGeom prst="wedgeRoundRectCallout">
            <a:avLst>
              <a:gd name="adj1" fmla="val -75083"/>
              <a:gd name="adj2" fmla="val 9905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2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10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Không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đều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smtClean="0">
                <a:solidFill>
                  <a:srgbClr val="255F1B"/>
                </a:solidFill>
              </a:rPr>
              <a:t>30-80 mmHg TLCB 20 mmHg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819400" y="2286000"/>
            <a:ext cx="1828800" cy="914400"/>
          </a:xfrm>
          <a:prstGeom prst="wedgeRoundRectCallout">
            <a:avLst>
              <a:gd name="adj1" fmla="val -73932"/>
              <a:gd name="adj2" fmla="val -79435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4 </a:t>
            </a:r>
            <a:r>
              <a:rPr lang="en-US" sz="1400" b="1" dirty="0" err="1" smtClean="0">
                <a:solidFill>
                  <a:srgbClr val="255F1B"/>
                </a:solidFill>
              </a:rPr>
              <a:t>nhịp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≤ 2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Giảm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kiểu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tuần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tiến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Lệch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pha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với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</a:t>
            </a:r>
            <a:endParaRPr lang="en-US" sz="1400" b="1" dirty="0">
              <a:solidFill>
                <a:srgbClr val="255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84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3: </a:t>
            </a:r>
            <a:r>
              <a:rPr lang="en-US" dirty="0" err="1" smtClean="0"/>
              <a:t>Hãy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, </a:t>
            </a:r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CTG (</a:t>
            </a:r>
            <a:r>
              <a:rPr lang="en-US" dirty="0" err="1" smtClean="0"/>
              <a:t>theo</a:t>
            </a:r>
            <a:r>
              <a:rPr lang="en-US" dirty="0" smtClean="0"/>
              <a:t> ACOG)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dạ</a:t>
            </a:r>
            <a:endParaRPr lang="en-US" sz="2000" b="1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phụ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31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tuổi,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PARA 0000,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39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tuần</a:t>
            </a:r>
            <a:r>
              <a:rPr lang="en-US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huyển dạ sanh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ngôi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i vỡ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tự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nhiên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giờ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13</a:t>
            </a:r>
            <a:r>
              <a:rPr lang="en-US" sz="2000" baseline="30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Không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rõ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màu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nước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Sốt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39°C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ổ tử cung mở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cm,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xóa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60%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ngôi chỏm vị trí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-3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CTM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bạch cầu 12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000/mm</a:t>
            </a:r>
            <a:r>
              <a:rPr lang="vi-VN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CRP tăng. </a:t>
            </a:r>
          </a:p>
        </p:txBody>
      </p:sp>
      <p:pic>
        <p:nvPicPr>
          <p:cNvPr id="6" name="Picture 5" descr="tachy severe 472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138160" cy="38494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</p:spTree>
    <p:extLst>
      <p:ext uri="{BB962C8B-B14F-4D97-AF65-F5344CB8AC3E}">
        <p14:creationId xmlns:p14="http://schemas.microsoft.com/office/powerpoint/2010/main" val="398482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CTG 3: </a:t>
            </a:r>
            <a:r>
              <a:rPr lang="en-US" dirty="0" smtClean="0"/>
              <a:t>Category II. Tachycardia.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40000"/>
              <a:lumOff val="60000"/>
            </a:schemeClr>
          </a:solidFill>
          <a:ln>
            <a:solidFill>
              <a:srgbClr val="66FF33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EFM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trong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chuyển</a:t>
            </a:r>
            <a:r>
              <a:rPr lang="en-US" sz="2000" b="1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dạ</a:t>
            </a:r>
            <a:endParaRPr lang="en-US" sz="2000" b="1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phụ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31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tuổi,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PARA 0000,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thai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39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tuần</a:t>
            </a:r>
            <a:r>
              <a:rPr lang="en-US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0/7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huyển dạ sanh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ngôi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chỏm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i vỡ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tự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nhiên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giờ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13</a:t>
            </a:r>
            <a:r>
              <a:rPr lang="en-US" sz="2000" baseline="300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Không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rõ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màu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nước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ối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Sốt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39°C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ổ tử cung mở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cm,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xóa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60%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ngôi chỏm vị trí 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-3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 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CTM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bạch cầu 12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000/mm</a:t>
            </a:r>
            <a:r>
              <a:rPr lang="vi-VN" sz="2000" baseline="30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.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CRP tăng. </a:t>
            </a:r>
          </a:p>
        </p:txBody>
      </p:sp>
      <p:pic>
        <p:nvPicPr>
          <p:cNvPr id="6" name="Picture 5" descr="tachy severe 472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138160" cy="38494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  <p:sp>
        <p:nvSpPr>
          <p:cNvPr id="7" name="Rounded Rectangular Callout 6"/>
          <p:cNvSpPr/>
          <p:nvPr/>
        </p:nvSpPr>
        <p:spPr>
          <a:xfrm>
            <a:off x="609600" y="914400"/>
            <a:ext cx="1828800" cy="381000"/>
          </a:xfrm>
          <a:prstGeom prst="wedgeRoundRectCallout">
            <a:avLst>
              <a:gd name="adj1" fmla="val 62358"/>
              <a:gd name="adj2" fmla="val 11282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Baseline 175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09600" y="1981200"/>
            <a:ext cx="1828800" cy="381000"/>
          </a:xfrm>
          <a:prstGeom prst="wedgeRoundRectCallout">
            <a:avLst>
              <a:gd name="adj1" fmla="val 143811"/>
              <a:gd name="adj2" fmla="val -15040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Variability 5-10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57600" y="914400"/>
            <a:ext cx="1828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255F1B"/>
                </a:solidFill>
              </a:rPr>
              <a:t>CTG category II</a:t>
            </a:r>
            <a:endParaRPr lang="en-US" sz="1400" b="1" dirty="0">
              <a:solidFill>
                <a:srgbClr val="255F1B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934200" y="1981200"/>
            <a:ext cx="1600200" cy="1143000"/>
          </a:xfrm>
          <a:prstGeom prst="wedgeRoundRectCallout">
            <a:avLst>
              <a:gd name="adj1" fmla="val -78770"/>
              <a:gd name="adj2" fmla="val 9518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255F1B"/>
                </a:solidFill>
              </a:rPr>
              <a:t>4 </a:t>
            </a:r>
            <a:r>
              <a:rPr lang="en-US" sz="1400" b="1" dirty="0" err="1" smtClean="0">
                <a:solidFill>
                  <a:srgbClr val="255F1B"/>
                </a:solidFill>
              </a:rPr>
              <a:t>cơn</a:t>
            </a:r>
            <a:r>
              <a:rPr lang="en-US" sz="1400" b="1" dirty="0" smtClean="0">
                <a:solidFill>
                  <a:srgbClr val="255F1B"/>
                </a:solidFill>
              </a:rPr>
              <a:t> co 10 min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Tương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đối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đều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smtClean="0">
                <a:solidFill>
                  <a:srgbClr val="255F1B"/>
                </a:solidFill>
              </a:rPr>
              <a:t>50-90 mmHg TLCB 20 mmHg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267200" y="1981200"/>
            <a:ext cx="1828800" cy="914400"/>
          </a:xfrm>
          <a:prstGeom prst="wedgeRoundRectCallout">
            <a:avLst>
              <a:gd name="adj1" fmla="val 112358"/>
              <a:gd name="adj2" fmla="val -8588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rgbClr val="255F1B"/>
                </a:solidFill>
              </a:rPr>
              <a:t>Các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nhịp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tăng</a:t>
            </a:r>
            <a:endParaRPr lang="en-US" sz="1400" b="1" dirty="0" smtClean="0">
              <a:solidFill>
                <a:srgbClr val="255F1B"/>
              </a:solidFill>
            </a:endParaRP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Thời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gian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tăng</a:t>
            </a:r>
            <a:r>
              <a:rPr lang="en-US" sz="1400" b="1" dirty="0" smtClean="0">
                <a:solidFill>
                  <a:srgbClr val="255F1B"/>
                </a:solidFill>
              </a:rPr>
              <a:t> 30”</a:t>
            </a:r>
          </a:p>
          <a:p>
            <a:r>
              <a:rPr lang="en-US" sz="1400" b="1" dirty="0" err="1" smtClean="0">
                <a:solidFill>
                  <a:srgbClr val="255F1B"/>
                </a:solidFill>
              </a:rPr>
              <a:t>Biên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độ</a:t>
            </a:r>
            <a:r>
              <a:rPr lang="en-US" sz="1400" b="1" dirty="0" smtClean="0">
                <a:solidFill>
                  <a:srgbClr val="255F1B"/>
                </a:solidFill>
              </a:rPr>
              <a:t> </a:t>
            </a:r>
            <a:r>
              <a:rPr lang="en-US" sz="1400" b="1" dirty="0" err="1" smtClean="0">
                <a:solidFill>
                  <a:srgbClr val="255F1B"/>
                </a:solidFill>
              </a:rPr>
              <a:t>tăng</a:t>
            </a:r>
            <a:r>
              <a:rPr lang="en-US" sz="1400" b="1" dirty="0" smtClean="0">
                <a:solidFill>
                  <a:srgbClr val="255F1B"/>
                </a:solidFill>
              </a:rPr>
              <a:t> 25 </a:t>
            </a:r>
            <a:r>
              <a:rPr lang="en-US" sz="1400" b="1" dirty="0" err="1" smtClean="0">
                <a:solidFill>
                  <a:srgbClr val="255F1B"/>
                </a:solidFill>
              </a:rPr>
              <a:t>bpm</a:t>
            </a:r>
            <a:endParaRPr lang="en-US" sz="1400" b="1" dirty="0">
              <a:solidFill>
                <a:srgbClr val="255F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5.4.1.2"/>
  <p:tag name="PPTVERSION" val="15"/>
  <p:tag name="TPOS" val="2"/>
</p:tagLst>
</file>

<file path=ppt/theme/theme1.xml><?xml version="1.0" encoding="utf-8"?>
<a:theme xmlns:a="http://schemas.openxmlformats.org/drawingml/2006/main" name="atcs-for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cs-form" id="{6F344870-DE03-4A44-8DD6-590046F1346A}" vid="{2A8CF01B-9046-432D-AED3-8D5737EF71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atcs-form</Template>
  <TotalTime>346</TotalTime>
  <Words>2976</Words>
  <Application>Microsoft Office PowerPoint</Application>
  <PresentationFormat>On-screen Show (4:3)</PresentationFormat>
  <Paragraphs>381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Symbol</vt:lpstr>
      <vt:lpstr>Webdings</vt:lpstr>
      <vt:lpstr>atcs-form</vt:lpstr>
      <vt:lpstr>Electronic Fetal Monitoring</vt:lpstr>
      <vt:lpstr>CTG 1: Hãy đọc, xếp loại CTG (theo ACOG)</vt:lpstr>
      <vt:lpstr>CTG 1: Category II. Nhịp giảm muộn.</vt:lpstr>
      <vt:lpstr>CTG 1: Category II. Nhịp giảm muộn.</vt:lpstr>
      <vt:lpstr>CTG 2: Hãy đọc, xếp loại CTG (theo ACOG)</vt:lpstr>
      <vt:lpstr>CTG 2: Category II. Tachycardia. Nhịp giảm muộn.</vt:lpstr>
      <vt:lpstr>CTG 2: Category II. Tachycardia. Nhịp giảm muộn.</vt:lpstr>
      <vt:lpstr>CTG 3: Hãy đọc, xếp loại CTG (theo ACOG)</vt:lpstr>
      <vt:lpstr>CTG 3: Category II. Tachycardia. Nhịp tăng.</vt:lpstr>
      <vt:lpstr>CTG 3: Category II. Tachycardia. Nhịp tăng.</vt:lpstr>
      <vt:lpstr>CTG 4: Hãy đọc, xếp loại CTG (theo ACOG)</vt:lpstr>
      <vt:lpstr>CTG 4: Category I. Nhịp giảm sớm</vt:lpstr>
      <vt:lpstr>CTG 4: Category I. Nhịp giảm sớm</vt:lpstr>
      <vt:lpstr>CTG 5: Hãy đọc, xếp loại CTG (theo ACOG)</vt:lpstr>
      <vt:lpstr>CTG 5: Category II. Nhịp giảm muộn. Lỗi reset máy.</vt:lpstr>
      <vt:lpstr>CTG 5: Category II. Nhịp giảm muộn. Lỗi reset máy.</vt:lpstr>
      <vt:lpstr>CTG 6: Hãy đọc, xếp loại CTG (theo ACOG)</vt:lpstr>
      <vt:lpstr>CTG 6: Category II. Nhịp tăng liên tục.</vt:lpstr>
      <vt:lpstr>CTG 6: Category II. Nhịp tăng liên tục.</vt:lpstr>
      <vt:lpstr>CTG 7: Hãy đọc, xếp loại CTG (theo ACOG)</vt:lpstr>
      <vt:lpstr>CTG 7: Category II. Nhịp giảm bất định “kinh điển”</vt:lpstr>
      <vt:lpstr>CTG 7: Category II. Nhịp giảm bất định “kinhiển”</vt:lpstr>
      <vt:lpstr>CTG 8: Hãy đọc, xếp loại CTG (theo ACOG)</vt:lpstr>
      <vt:lpstr>CTG 8: Cat II. Nhịp giảm muộn, kéo dài, reset </vt:lpstr>
      <vt:lpstr>CTG 8: Cat II. Nhịp giảm muộn, kéo dài, reset baseline</vt:lpstr>
      <vt:lpstr>CTG 9: Hãy đọc, xếp loại CTG (theo ACOG)</vt:lpstr>
      <vt:lpstr>CTG 9: Category III. Variability 0. Giảm muộn lặp lại</vt:lpstr>
      <vt:lpstr>CTG 9: Category III. Variability 0. Giảm muộn lặp lại</vt:lpstr>
      <vt:lpstr>CTG 10: Hãy đọc, xếp loại CTG (theo ACOG)</vt:lpstr>
      <vt:lpstr>CTG 10: Cat II. Tachysystole. Tachycardia. Giảm muộn</vt:lpstr>
      <vt:lpstr>CTG 10: Cat II. Tachysystole. Tachycardia. Giảm muộn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3_HuanLuyen</cp:lastModifiedBy>
  <cp:revision>35</cp:revision>
  <dcterms:created xsi:type="dcterms:W3CDTF">2020-08-31T02:55:07Z</dcterms:created>
  <dcterms:modified xsi:type="dcterms:W3CDTF">2020-08-31T09:51:56Z</dcterms:modified>
</cp:coreProperties>
</file>